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Oswald"/>
      <p:regular r:id="rId15"/>
      <p:bold r:id="rId16"/>
    </p:embeddedFont>
    <p:embeddedFont>
      <p:font typeface="Roboto Condensed"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943AB42-CAE0-41BB-99FD-F34FC0AFECFB}">
  <a:tblStyle styleId="{0943AB42-CAE0-41BB-99FD-F34FC0AFECF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75"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Introduction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Competition</a:t>
            </a:r>
          </a:p>
          <a:p>
            <a:pPr lvl="0">
              <a:spcBef>
                <a:spcPts val="0"/>
              </a:spcBef>
              <a:buNone/>
            </a:pPr>
            <a:endParaRPr lang="en" dirty="0"/>
          </a:p>
          <a:p>
            <a:pPr lvl="0">
              <a:spcBef>
                <a:spcPts val="0"/>
              </a:spcBef>
              <a:buNone/>
            </a:pPr>
            <a:r>
              <a:rPr lang="en" dirty="0"/>
              <a:t>The competition to our product are Splitwise, Amazon Go, and Ziosk. Based off the chart above we can see that both Splitwise and Ziosk have a similar feature to our app in which we are all able to split the bill. However for Splitwise, they are unable to do mobile payments whereas Ziosk and Dine-N-Dash are. Now going against Ziosk, they only utilize one device which means that patrons must take turns paying, whereas our app utilizes their mobile devices so they can all pay simultaneously. We also view Amazon Go as a competitor because they have the same idea of speeding up the payment process and they might expand into restaurants. However they require restructuring the whole building for their technology to work where Dine-N-Dash just uses mobiel devices and the restaurants computer.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Marketing Plan</a:t>
            </a:r>
            <a:endParaRPr lang="en" dirty="0"/>
          </a:p>
          <a:p>
            <a:pPr lvl="0">
              <a:spcBef>
                <a:spcPts val="0"/>
              </a:spcBef>
              <a:buNone/>
            </a:pPr>
            <a:endParaRPr dirty="0"/>
          </a:p>
          <a:p>
            <a:pPr lvl="0">
              <a:spcBef>
                <a:spcPts val="0"/>
              </a:spcBef>
              <a:buNone/>
            </a:pPr>
            <a:r>
              <a:rPr lang="en" dirty="0"/>
              <a:t>As far as marketing, we will be utilizing stickers. They are cheap and easy items to hand out. We will rely on social media and word of mouth, targeting students at local colleges in San Diego. We can also pay to get featured in the App Store.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T</a:t>
            </a:r>
            <a:r>
              <a:rPr lang="en" dirty="0"/>
              <a:t>he proble</a:t>
            </a:r>
            <a:r>
              <a:rPr lang="en-US" dirty="0"/>
              <a:t>m</a:t>
            </a:r>
          </a:p>
          <a:p>
            <a:pPr lvl="0">
              <a:spcBef>
                <a:spcPts val="0"/>
              </a:spcBef>
              <a:buNone/>
            </a:pPr>
            <a:r>
              <a:rPr lang="en" sz="1050" dirty="0">
                <a:solidFill>
                  <a:schemeClr val="dk1"/>
                </a:solidFill>
                <a:highlight>
                  <a:srgbClr val="F1F0F0"/>
                </a:highlight>
              </a:rPr>
              <a:t>Our company develops mobile applications that patrons use to pay their bill. This results in a big increase in efficiency for the restaurants check-out portion which ultimately decreases the wait time and helps restaurants generate more revenue by being able to serve more customers. </a:t>
            </a:r>
            <a:br>
              <a:rPr lang="en" sz="1050" dirty="0">
                <a:solidFill>
                  <a:schemeClr val="dk1"/>
                </a:solidFill>
                <a:highlight>
                  <a:srgbClr val="F1F0F0"/>
                </a:highlight>
              </a:rPr>
            </a:br>
            <a:br>
              <a:rPr lang="en" sz="1050" dirty="0">
                <a:solidFill>
                  <a:schemeClr val="dk1"/>
                </a:solidFill>
                <a:highlight>
                  <a:srgbClr val="F1F0F0"/>
                </a:highlight>
              </a:rPr>
            </a:br>
            <a:r>
              <a:rPr lang="en" sz="1050" dirty="0">
                <a:solidFill>
                  <a:schemeClr val="dk1"/>
                </a:solidFill>
                <a:highlight>
                  <a:srgbClr val="F1F0F0"/>
                </a:highlight>
              </a:rPr>
              <a:t>We use a novel approach because unlike most other developers, we visit each restaurant to find out exactly what people need. Although this takes a bit more time, it means that on average, 95 percent of our clients are happy with the first beta version of their app.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The solutio</a:t>
            </a:r>
            <a:r>
              <a:rPr lang="en-US" dirty="0"/>
              <a:t>n</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The Plan:</a:t>
            </a:r>
          </a:p>
          <a:p>
            <a:pPr lvl="0">
              <a:spcBef>
                <a:spcPts val="0"/>
              </a:spcBef>
              <a:buNone/>
            </a:pPr>
            <a:br>
              <a:rPr lang="en" dirty="0"/>
            </a:br>
            <a:r>
              <a:rPr lang="en" dirty="0"/>
              <a:t>The way we are implementing our idea is by building a mobile app for the patrons, web app for restaurants, and nfc chips for the tables at the restaurant.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Mockup – Wireframe</a:t>
            </a:r>
          </a:p>
          <a:p>
            <a:pPr lvl="0">
              <a:spcBef>
                <a:spcPts val="0"/>
              </a:spcBef>
              <a:buNone/>
            </a:pPr>
            <a:br>
              <a:rPr lang="en" dirty="0"/>
            </a:br>
            <a:r>
              <a:rPr lang="en" dirty="0"/>
              <a:t>The way the process works is: when the patrons go to the restaurant all they have to do is log in to dine n dash, tap their phone on the nfc chip, and then they will be synced in with the restaurant’s system. </a:t>
            </a:r>
            <a:br>
              <a:rPr lang="en" dirty="0"/>
            </a:br>
            <a:r>
              <a:rPr lang="en" dirty="0"/>
              <a:t>The waiter takes the order from the patron and puts in the order in their web app which the patrons can review on their mobile devices in real time. Once they are done eating</a:t>
            </a:r>
            <a:r>
              <a:rPr lang="en" sz="1000" dirty="0"/>
              <a:t> all they have to do is tap the accept button and they will be good to go.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Market size </a:t>
            </a:r>
          </a:p>
          <a:p>
            <a:pPr lvl="0">
              <a:spcBef>
                <a:spcPts val="0"/>
              </a:spcBef>
              <a:buNone/>
            </a:pPr>
            <a:r>
              <a:rPr lang="en-US" dirty="0"/>
              <a:t>R</a:t>
            </a:r>
            <a:r>
              <a:rPr lang="en" dirty="0"/>
              <a:t>estaurants are sit down with an internet connection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Customer feedback</a:t>
            </a:r>
          </a:p>
          <a:p>
            <a:pPr lvl="0">
              <a:spcBef>
                <a:spcPts val="0"/>
              </a:spcBef>
              <a:buNone/>
            </a:pPr>
            <a:r>
              <a:rPr lang="en" dirty="0"/>
              <a:t>Restaurant managers say this app will increase inefficiency - less wait time for bill, more customers served, more $$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Business </a:t>
            </a:r>
            <a:r>
              <a:rPr lang="en-US" dirty="0"/>
              <a:t>M</a:t>
            </a:r>
            <a:r>
              <a:rPr lang="en" dirty="0"/>
              <a:t>odel</a:t>
            </a:r>
          </a:p>
          <a:p>
            <a:pPr lvl="0">
              <a:spcBef>
                <a:spcPts val="0"/>
              </a:spcBef>
              <a:buNone/>
            </a:pPr>
            <a:endParaRPr dirty="0"/>
          </a:p>
          <a:p>
            <a:pPr lvl="0">
              <a:spcBef>
                <a:spcPts val="0"/>
              </a:spcBef>
              <a:buClr>
                <a:schemeClr val="dk1"/>
              </a:buClr>
              <a:buSzPct val="100000"/>
              <a:buFont typeface="Arial"/>
              <a:buNone/>
            </a:pPr>
            <a:r>
              <a:rPr lang="en" dirty="0">
                <a:solidFill>
                  <a:schemeClr val="dk1"/>
                </a:solidFill>
              </a:rPr>
              <a:t>For our revenue stream, we plan on targeting high-volume restaurants and taking a percentage cut from each transaction that occurs. If we consider that 58% of people in the U.S. go out to eat at least once a week, based off of 10,000 installs of our application and taking a 3.5% cut from each transaction, we expect to generate about $150,000 in revenue in a year. This number may increase depending on the number of users who use our application, how often they go out to eat, and how large their bill is.  </a:t>
            </a:r>
          </a:p>
          <a:p>
            <a:pPr lvl="0">
              <a:spcBef>
                <a:spcPts val="0"/>
              </a:spcBef>
              <a:buNone/>
            </a:pPr>
            <a:endParaRPr dirty="0"/>
          </a:p>
          <a:p>
            <a:pPr lvl="0">
              <a:spcBef>
                <a:spcPts val="0"/>
              </a:spcBef>
              <a:buNone/>
            </a:pPr>
            <a:r>
              <a:rPr lang="en" dirty="0"/>
              <a:t># of installs * 0.58 * (0.01*15) * 4 * 12</a:t>
            </a:r>
          </a:p>
          <a:p>
            <a:pPr lvl="0">
              <a:spcBef>
                <a:spcPts val="0"/>
              </a:spcBef>
              <a:buNone/>
            </a:pPr>
            <a:endParaRPr dirty="0"/>
          </a:p>
          <a:p>
            <a:pPr lvl="0">
              <a:spcBef>
                <a:spcPts val="0"/>
              </a:spcBef>
              <a:buNone/>
            </a:pPr>
            <a:r>
              <a:rPr lang="en" dirty="0"/>
              <a:t>58% of people go out to eat at least once a week.</a:t>
            </a:r>
          </a:p>
          <a:p>
            <a:pPr lvl="0">
              <a:spcBef>
                <a:spcPts val="0"/>
              </a:spcBef>
              <a:buClr>
                <a:schemeClr val="dk1"/>
              </a:buClr>
              <a:buSzPct val="100000"/>
              <a:buFont typeface="Arial"/>
              <a:buNone/>
            </a:pPr>
            <a:r>
              <a:rPr lang="en" dirty="0">
                <a:solidFill>
                  <a:schemeClr val="dk1"/>
                </a:solidFill>
              </a:rPr>
              <a:t>Average bill at restaurant is $15.</a:t>
            </a:r>
          </a:p>
          <a:p>
            <a:pPr lvl="0">
              <a:spcBef>
                <a:spcPts val="0"/>
              </a:spcBef>
              <a:buNone/>
            </a:pPr>
            <a:r>
              <a:rPr lang="en" dirty="0"/>
              <a:t>Average of eating out 4 times a month.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Finance slide</a:t>
            </a:r>
          </a:p>
          <a:p>
            <a:pPr lvl="0">
              <a:spcBef>
                <a:spcPts val="0"/>
              </a:spcBef>
              <a:buNone/>
            </a:pPr>
            <a:endParaRPr dirty="0"/>
          </a:p>
          <a:p>
            <a:pPr lvl="0">
              <a:spcBef>
                <a:spcPts val="0"/>
              </a:spcBef>
              <a:buNone/>
            </a:pPr>
            <a:r>
              <a:rPr lang="en" dirty="0"/>
              <a:t>Based on our financial projections, as you can see from our first two years, we expect to make no profits. This is because we will be in the development phase of our applications. By our third year, we will have our full release of our applications and we expect to generate $150,000 in revenue.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4BB5D9"/>
        </a:solidFill>
        <a:effectLst/>
      </p:bgPr>
    </p:bg>
    <p:spTree>
      <p:nvGrpSpPr>
        <p:cNvPr id="1" name="Shape 8"/>
        <p:cNvGrpSpPr/>
        <p:nvPr/>
      </p:nvGrpSpPr>
      <p:grpSpPr>
        <a:xfrm>
          <a:off x="0" y="0"/>
          <a:ext cx="0" cy="0"/>
          <a:chOff x="0" y="0"/>
          <a:chExt cx="0" cy="0"/>
        </a:xfrm>
      </p:grpSpPr>
      <p:grpSp>
        <p:nvGrpSpPr>
          <p:cNvPr id="9" name="Shape 9"/>
          <p:cNvGrpSpPr/>
          <p:nvPr/>
        </p:nvGrpSpPr>
        <p:grpSpPr>
          <a:xfrm>
            <a:off x="5609666" y="2185857"/>
            <a:ext cx="3534604" cy="3432787"/>
            <a:chOff x="6172200" y="2656117"/>
            <a:chExt cx="2971754" cy="2886150"/>
          </a:xfrm>
        </p:grpSpPr>
        <p:sp>
          <p:nvSpPr>
            <p:cNvPr id="10" name="Shape 1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5" name="Shape 15"/>
          <p:cNvGrpSpPr/>
          <p:nvPr/>
        </p:nvGrpSpPr>
        <p:grpSpPr>
          <a:xfrm>
            <a:off x="-22" y="-324543"/>
            <a:ext cx="3068579" cy="1910875"/>
            <a:chOff x="-32" y="-215963"/>
            <a:chExt cx="2163561" cy="1347300"/>
          </a:xfrm>
        </p:grpSpPr>
        <p:sp>
          <p:nvSpPr>
            <p:cNvPr id="16" name="Shape 16"/>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7" name="Shape 1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18" name="Shape 1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1" name="Shape 21"/>
          <p:cNvSpPr txBox="1">
            <a:spLocks noGrp="1"/>
          </p:cNvSpPr>
          <p:nvPr>
            <p:ph type="ctrTitle"/>
          </p:nvPr>
        </p:nvSpPr>
        <p:spPr>
          <a:xfrm>
            <a:off x="685800" y="2753825"/>
            <a:ext cx="5671500" cy="1159800"/>
          </a:xfrm>
          <a:prstGeom prst="rect">
            <a:avLst/>
          </a:prstGeom>
        </p:spPr>
        <p:txBody>
          <a:bodyPr lIns="91425" tIns="91425" rIns="91425" bIns="91425" anchor="b" anchorCtr="0"/>
          <a:lstStyle>
            <a:lvl1pPr lvl="0">
              <a:spcBef>
                <a:spcPts val="0"/>
              </a:spcBef>
              <a:buClr>
                <a:srgbClr val="FFFFFF"/>
              </a:buClr>
              <a:buSzPct val="100000"/>
              <a:defRPr sz="5000">
                <a:solidFill>
                  <a:srgbClr val="FFFFFF"/>
                </a:solidFill>
              </a:defRPr>
            </a:lvl1pPr>
            <a:lvl2pPr lvl="1">
              <a:spcBef>
                <a:spcPts val="0"/>
              </a:spcBef>
              <a:buClr>
                <a:srgbClr val="FFFFFF"/>
              </a:buClr>
              <a:buSzPct val="100000"/>
              <a:defRPr sz="5000">
                <a:solidFill>
                  <a:srgbClr val="FFFFFF"/>
                </a:solidFill>
              </a:defRPr>
            </a:lvl2pPr>
            <a:lvl3pPr lvl="2">
              <a:spcBef>
                <a:spcPts val="0"/>
              </a:spcBef>
              <a:buClr>
                <a:srgbClr val="FFFFFF"/>
              </a:buClr>
              <a:buSzPct val="100000"/>
              <a:defRPr sz="5000">
                <a:solidFill>
                  <a:srgbClr val="FFFFFF"/>
                </a:solidFill>
              </a:defRPr>
            </a:lvl3pPr>
            <a:lvl4pPr lvl="3">
              <a:spcBef>
                <a:spcPts val="0"/>
              </a:spcBef>
              <a:buClr>
                <a:srgbClr val="FFFFFF"/>
              </a:buClr>
              <a:buSzPct val="100000"/>
              <a:defRPr sz="5000">
                <a:solidFill>
                  <a:srgbClr val="FFFFFF"/>
                </a:solidFill>
              </a:defRPr>
            </a:lvl4pPr>
            <a:lvl5pPr lvl="4">
              <a:spcBef>
                <a:spcPts val="0"/>
              </a:spcBef>
              <a:buClr>
                <a:srgbClr val="FFFFFF"/>
              </a:buClr>
              <a:buSzPct val="100000"/>
              <a:defRPr sz="5000">
                <a:solidFill>
                  <a:srgbClr val="FFFFFF"/>
                </a:solidFill>
              </a:defRPr>
            </a:lvl5pPr>
            <a:lvl6pPr lvl="5">
              <a:spcBef>
                <a:spcPts val="0"/>
              </a:spcBef>
              <a:buClr>
                <a:srgbClr val="FFFFFF"/>
              </a:buClr>
              <a:buSzPct val="100000"/>
              <a:defRPr sz="5000">
                <a:solidFill>
                  <a:srgbClr val="FFFFFF"/>
                </a:solidFill>
              </a:defRPr>
            </a:lvl6pPr>
            <a:lvl7pPr lvl="6">
              <a:spcBef>
                <a:spcPts val="0"/>
              </a:spcBef>
              <a:buClr>
                <a:srgbClr val="FFFFFF"/>
              </a:buClr>
              <a:buSzPct val="100000"/>
              <a:defRPr sz="5000">
                <a:solidFill>
                  <a:srgbClr val="FFFFFF"/>
                </a:solidFill>
              </a:defRPr>
            </a:lvl7pPr>
            <a:lvl8pPr lvl="7">
              <a:spcBef>
                <a:spcPts val="0"/>
              </a:spcBef>
              <a:buClr>
                <a:srgbClr val="FFFFFF"/>
              </a:buClr>
              <a:buSzPct val="100000"/>
              <a:defRPr sz="5000">
                <a:solidFill>
                  <a:srgbClr val="FFFFFF"/>
                </a:solidFill>
              </a:defRPr>
            </a:lvl8pPr>
            <a:lvl9pPr lvl="8">
              <a:spcBef>
                <a:spcPts val="0"/>
              </a:spcBef>
              <a:buClr>
                <a:srgbClr val="FFFFFF"/>
              </a:buClr>
              <a:buSzPct val="100000"/>
              <a:defRPr sz="50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ransparent Shapes">
    <p:bg>
      <p:bgPr>
        <a:solidFill>
          <a:srgbClr val="3796BF"/>
        </a:solidFill>
        <a:effectLst/>
      </p:bgPr>
    </p:bg>
    <p:spTree>
      <p:nvGrpSpPr>
        <p:cNvPr id="1" name="Shape 140"/>
        <p:cNvGrpSpPr/>
        <p:nvPr/>
      </p:nvGrpSpPr>
      <p:grpSpPr>
        <a:xfrm>
          <a:off x="0" y="0"/>
          <a:ext cx="0" cy="0"/>
          <a:chOff x="0" y="0"/>
          <a:chExt cx="0" cy="0"/>
        </a:xfrm>
      </p:grpSpPr>
      <p:grpSp>
        <p:nvGrpSpPr>
          <p:cNvPr id="141" name="Shape 141"/>
          <p:cNvGrpSpPr/>
          <p:nvPr/>
        </p:nvGrpSpPr>
        <p:grpSpPr>
          <a:xfrm>
            <a:off x="6172200" y="2656117"/>
            <a:ext cx="2971754" cy="2886150"/>
            <a:chOff x="6172200" y="2656117"/>
            <a:chExt cx="2971754" cy="2886150"/>
          </a:xfrm>
        </p:grpSpPr>
        <p:sp>
          <p:nvSpPr>
            <p:cNvPr id="142" name="Shape 142"/>
            <p:cNvSpPr/>
            <p:nvPr/>
          </p:nvSpPr>
          <p:spPr>
            <a:xfrm rot="9208626" flipH="1">
              <a:off x="6704903" y="4110434"/>
              <a:ext cx="484232" cy="120400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rot="9208633" flipH="1">
              <a:off x="7804300" y="3279012"/>
              <a:ext cx="877623" cy="218213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rot="9208606" flipH="1">
              <a:off x="7481789" y="4276912"/>
              <a:ext cx="408796" cy="101644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rot="9208678" flipH="1">
              <a:off x="6287617" y="465770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47" name="Shape 147"/>
          <p:cNvGrpSpPr/>
          <p:nvPr/>
        </p:nvGrpSpPr>
        <p:grpSpPr>
          <a:xfrm>
            <a:off x="-32" y="-228026"/>
            <a:ext cx="2163561" cy="1347300"/>
            <a:chOff x="-32" y="-215963"/>
            <a:chExt cx="2163561" cy="1347300"/>
          </a:xfrm>
        </p:grpSpPr>
        <p:sp>
          <p:nvSpPr>
            <p:cNvPr id="148" name="Shape 148"/>
            <p:cNvSpPr/>
            <p:nvPr/>
          </p:nvSpPr>
          <p:spPr>
            <a:xfrm rot="-1591408" flipH="1">
              <a:off x="1362168" y="-63166"/>
              <a:ext cx="205102" cy="509980"/>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rot="-1591371" flipH="1">
              <a:off x="239462" y="-151890"/>
              <a:ext cx="434753" cy="108097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rot="-1591339" flipH="1">
              <a:off x="892400" y="-169346"/>
              <a:ext cx="504373" cy="1254067"/>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rot="-1591322" flipH="1">
              <a:off x="1818452" y="-7629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FF9900"/>
        </a:solidFill>
        <a:effectLst/>
      </p:bgPr>
    </p:bg>
    <p:spTree>
      <p:nvGrpSpPr>
        <p:cNvPr id="1" name="Shape 22"/>
        <p:cNvGrpSpPr/>
        <p:nvPr/>
      </p:nvGrpSpPr>
      <p:grpSpPr>
        <a:xfrm>
          <a:off x="0" y="0"/>
          <a:ext cx="0" cy="0"/>
          <a:chOff x="0" y="0"/>
          <a:chExt cx="0" cy="0"/>
        </a:xfrm>
      </p:grpSpPr>
      <p:grpSp>
        <p:nvGrpSpPr>
          <p:cNvPr id="23" name="Shape 23"/>
          <p:cNvGrpSpPr/>
          <p:nvPr/>
        </p:nvGrpSpPr>
        <p:grpSpPr>
          <a:xfrm>
            <a:off x="6172200" y="2656117"/>
            <a:ext cx="2971754" cy="2886150"/>
            <a:chOff x="6172200" y="2656117"/>
            <a:chExt cx="2971754" cy="2886150"/>
          </a:xfrm>
        </p:grpSpPr>
        <p:sp>
          <p:nvSpPr>
            <p:cNvPr id="24" name="Shape 24"/>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rot="9208606" flipH="1">
              <a:off x="7481789" y="4276912"/>
              <a:ext cx="408796" cy="101644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8" name="Shape 2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29" name="Shape 29"/>
          <p:cNvGrpSpPr/>
          <p:nvPr/>
        </p:nvGrpSpPr>
        <p:grpSpPr>
          <a:xfrm>
            <a:off x="-32" y="-228026"/>
            <a:ext cx="2163561" cy="1347300"/>
            <a:chOff x="-32" y="-215963"/>
            <a:chExt cx="2163561" cy="1347300"/>
          </a:xfrm>
        </p:grpSpPr>
        <p:sp>
          <p:nvSpPr>
            <p:cNvPr id="30" name="Shape 30"/>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rot="-1591371" flipH="1">
              <a:off x="239462" y="-151890"/>
              <a:ext cx="434753" cy="108097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5" name="Shape 35"/>
          <p:cNvSpPr txBox="1">
            <a:spLocks noGrp="1"/>
          </p:cNvSpPr>
          <p:nvPr>
            <p:ph type="ctrTitle"/>
          </p:nvPr>
        </p:nvSpPr>
        <p:spPr>
          <a:xfrm>
            <a:off x="685800" y="2421550"/>
            <a:ext cx="5074500" cy="1159800"/>
          </a:xfrm>
          <a:prstGeom prst="rect">
            <a:avLst/>
          </a:prstGeom>
        </p:spPr>
        <p:txBody>
          <a:bodyPr lIns="91425" tIns="91425" rIns="91425" bIns="91425" anchor="b" anchorCtr="0"/>
          <a:lstStyle>
            <a:lvl1pPr lvl="0" rtl="0">
              <a:spcBef>
                <a:spcPts val="0"/>
              </a:spcBef>
              <a:buClr>
                <a:srgbClr val="FFFFFF"/>
              </a:buClr>
              <a:buSzPct val="100000"/>
              <a:defRPr sz="3600">
                <a:solidFill>
                  <a:srgbClr val="FFFFFF"/>
                </a:solidFill>
              </a:defRPr>
            </a:lvl1pPr>
            <a:lvl2pPr lvl="1" rtl="0">
              <a:spcBef>
                <a:spcPts val="0"/>
              </a:spcBef>
              <a:buClr>
                <a:srgbClr val="FFFFFF"/>
              </a:buClr>
              <a:buSzPct val="100000"/>
              <a:defRPr sz="3600">
                <a:solidFill>
                  <a:srgbClr val="FFFFFF"/>
                </a:solidFill>
              </a:defRPr>
            </a:lvl2pPr>
            <a:lvl3pPr lvl="2" rtl="0">
              <a:spcBef>
                <a:spcPts val="0"/>
              </a:spcBef>
              <a:buClr>
                <a:srgbClr val="FFFFFF"/>
              </a:buClr>
              <a:buSzPct val="100000"/>
              <a:defRPr sz="3600">
                <a:solidFill>
                  <a:srgbClr val="FFFFFF"/>
                </a:solidFill>
              </a:defRPr>
            </a:lvl3pPr>
            <a:lvl4pPr lvl="3" rtl="0">
              <a:spcBef>
                <a:spcPts val="0"/>
              </a:spcBef>
              <a:buClr>
                <a:srgbClr val="FFFFFF"/>
              </a:buClr>
              <a:buSzPct val="100000"/>
              <a:defRPr sz="3600">
                <a:solidFill>
                  <a:srgbClr val="FFFFFF"/>
                </a:solidFill>
              </a:defRPr>
            </a:lvl4pPr>
            <a:lvl5pPr lvl="4" rtl="0">
              <a:spcBef>
                <a:spcPts val="0"/>
              </a:spcBef>
              <a:buClr>
                <a:srgbClr val="FFFFFF"/>
              </a:buClr>
              <a:buSzPct val="100000"/>
              <a:defRPr sz="3600">
                <a:solidFill>
                  <a:srgbClr val="FFFFFF"/>
                </a:solidFill>
              </a:defRPr>
            </a:lvl5pPr>
            <a:lvl6pPr lvl="5" rtl="0">
              <a:spcBef>
                <a:spcPts val="0"/>
              </a:spcBef>
              <a:buClr>
                <a:srgbClr val="FFFFFF"/>
              </a:buClr>
              <a:buSzPct val="100000"/>
              <a:defRPr sz="3600">
                <a:solidFill>
                  <a:srgbClr val="FFFFFF"/>
                </a:solidFill>
              </a:defRPr>
            </a:lvl6pPr>
            <a:lvl7pPr lvl="6" rtl="0">
              <a:spcBef>
                <a:spcPts val="0"/>
              </a:spcBef>
              <a:buClr>
                <a:srgbClr val="FFFFFF"/>
              </a:buClr>
              <a:buSzPct val="100000"/>
              <a:defRPr sz="3600">
                <a:solidFill>
                  <a:srgbClr val="FFFFFF"/>
                </a:solidFill>
              </a:defRPr>
            </a:lvl7pPr>
            <a:lvl8pPr lvl="7" rtl="0">
              <a:spcBef>
                <a:spcPts val="0"/>
              </a:spcBef>
              <a:buClr>
                <a:srgbClr val="FFFFFF"/>
              </a:buClr>
              <a:buSzPct val="100000"/>
              <a:defRPr sz="3600">
                <a:solidFill>
                  <a:srgbClr val="FFFFFF"/>
                </a:solidFill>
              </a:defRPr>
            </a:lvl8pPr>
            <a:lvl9pPr lvl="8" rtl="0">
              <a:spcBef>
                <a:spcPts val="0"/>
              </a:spcBef>
              <a:buClr>
                <a:srgbClr val="FFFFFF"/>
              </a:buClr>
              <a:buSzPct val="100000"/>
              <a:defRPr sz="3600">
                <a:solidFill>
                  <a:srgbClr val="FFFFFF"/>
                </a:solidFill>
              </a:defRPr>
            </a:lvl9pPr>
          </a:lstStyle>
          <a:p>
            <a:endParaRPr/>
          </a:p>
        </p:txBody>
      </p:sp>
      <p:sp>
        <p:nvSpPr>
          <p:cNvPr id="36" name="Shape 36"/>
          <p:cNvSpPr txBox="1">
            <a:spLocks noGrp="1"/>
          </p:cNvSpPr>
          <p:nvPr>
            <p:ph type="subTitle" idx="1"/>
          </p:nvPr>
        </p:nvSpPr>
        <p:spPr>
          <a:xfrm>
            <a:off x="685800" y="3449654"/>
            <a:ext cx="5074500" cy="784800"/>
          </a:xfrm>
          <a:prstGeom prst="rect">
            <a:avLst/>
          </a:prstGeom>
        </p:spPr>
        <p:txBody>
          <a:bodyPr lIns="91425" tIns="91425" rIns="91425" bIns="91425" anchor="t" anchorCtr="0"/>
          <a:lstStyle>
            <a:lvl1pPr lvl="0" rtl="0">
              <a:spcBef>
                <a:spcPts val="0"/>
              </a:spcBef>
              <a:buClr>
                <a:srgbClr val="FFFFFF"/>
              </a:buClr>
              <a:buNone/>
              <a:defRPr>
                <a:solidFill>
                  <a:srgbClr val="FFFFFF"/>
                </a:solidFill>
              </a:defRPr>
            </a:lvl1pPr>
            <a:lvl2pPr lvl="1" rtl="0">
              <a:spcBef>
                <a:spcPts val="0"/>
              </a:spcBef>
              <a:buClr>
                <a:srgbClr val="FFFFFF"/>
              </a:buClr>
              <a:buSzPct val="100000"/>
              <a:buNone/>
              <a:defRPr sz="3000">
                <a:solidFill>
                  <a:srgbClr val="FFFFFF"/>
                </a:solidFill>
              </a:defRPr>
            </a:lvl2pPr>
            <a:lvl3pPr lvl="2" rtl="0">
              <a:spcBef>
                <a:spcPts val="0"/>
              </a:spcBef>
              <a:buClr>
                <a:srgbClr val="FFFFFF"/>
              </a:buClr>
              <a:buSzPct val="100000"/>
              <a:buNone/>
              <a:defRPr sz="3000">
                <a:solidFill>
                  <a:srgbClr val="FFFFFF"/>
                </a:solidFill>
              </a:defRPr>
            </a:lvl3pPr>
            <a:lvl4pPr lvl="3" rtl="0">
              <a:spcBef>
                <a:spcPts val="0"/>
              </a:spcBef>
              <a:buClr>
                <a:srgbClr val="FFFFFF"/>
              </a:buClr>
              <a:buSzPct val="100000"/>
              <a:buNone/>
              <a:defRPr sz="3000">
                <a:solidFill>
                  <a:srgbClr val="FFFFFF"/>
                </a:solidFill>
              </a:defRPr>
            </a:lvl4pPr>
            <a:lvl5pPr lvl="4" rtl="0">
              <a:spcBef>
                <a:spcPts val="0"/>
              </a:spcBef>
              <a:buClr>
                <a:srgbClr val="FFFFFF"/>
              </a:buClr>
              <a:buSzPct val="100000"/>
              <a:buNone/>
              <a:defRPr sz="3000">
                <a:solidFill>
                  <a:srgbClr val="FFFFFF"/>
                </a:solidFill>
              </a:defRPr>
            </a:lvl5pPr>
            <a:lvl6pPr lvl="5" rtl="0">
              <a:spcBef>
                <a:spcPts val="0"/>
              </a:spcBef>
              <a:buClr>
                <a:srgbClr val="FFFFFF"/>
              </a:buClr>
              <a:buSzPct val="100000"/>
              <a:buNone/>
              <a:defRPr sz="3000">
                <a:solidFill>
                  <a:srgbClr val="FFFFFF"/>
                </a:solidFill>
              </a:defRPr>
            </a:lvl6pPr>
            <a:lvl7pPr lvl="6" rtl="0">
              <a:spcBef>
                <a:spcPts val="0"/>
              </a:spcBef>
              <a:buClr>
                <a:srgbClr val="FFFFFF"/>
              </a:buClr>
              <a:buSzPct val="100000"/>
              <a:buNone/>
              <a:defRPr sz="3000">
                <a:solidFill>
                  <a:srgbClr val="FFFFFF"/>
                </a:solidFill>
              </a:defRPr>
            </a:lvl7pPr>
            <a:lvl8pPr lvl="7" rtl="0">
              <a:spcBef>
                <a:spcPts val="0"/>
              </a:spcBef>
              <a:buClr>
                <a:srgbClr val="FFFFFF"/>
              </a:buClr>
              <a:buSzPct val="100000"/>
              <a:buNone/>
              <a:defRPr sz="3000">
                <a:solidFill>
                  <a:srgbClr val="FFFFFF"/>
                </a:solidFill>
              </a:defRPr>
            </a:lvl8pPr>
            <a:lvl9pPr lvl="8"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2822775" y="2161800"/>
            <a:ext cx="3498300" cy="819900"/>
          </a:xfrm>
          <a:prstGeom prst="rect">
            <a:avLst/>
          </a:prstGeom>
        </p:spPr>
        <p:txBody>
          <a:bodyPr lIns="91425" tIns="91425" rIns="91425" bIns="91425" anchor="ctr" anchorCtr="0"/>
          <a:lstStyle>
            <a:lvl1pPr lvl="0" algn="ctr" rtl="0">
              <a:spcBef>
                <a:spcPts val="0"/>
              </a:spcBef>
              <a:buClr>
                <a:srgbClr val="3796BF"/>
              </a:buClr>
              <a:buSzPct val="100000"/>
              <a:buFont typeface="Oswald"/>
              <a:defRPr sz="2400">
                <a:solidFill>
                  <a:srgbClr val="3796BF"/>
                </a:solidFill>
                <a:latin typeface="Oswald"/>
                <a:ea typeface="Oswald"/>
                <a:cs typeface="Oswald"/>
                <a:sym typeface="Oswald"/>
              </a:defRPr>
            </a:lvl1pPr>
            <a:lvl2pPr lvl="1" algn="ctr" rtl="0">
              <a:spcBef>
                <a:spcPts val="0"/>
              </a:spcBef>
              <a:buClr>
                <a:srgbClr val="3796BF"/>
              </a:buClr>
              <a:buSzPct val="100000"/>
              <a:buFont typeface="Oswald"/>
              <a:defRPr sz="2400">
                <a:solidFill>
                  <a:srgbClr val="3796BF"/>
                </a:solidFill>
                <a:latin typeface="Oswald"/>
                <a:ea typeface="Oswald"/>
                <a:cs typeface="Oswald"/>
                <a:sym typeface="Oswald"/>
              </a:defRPr>
            </a:lvl2pPr>
            <a:lvl3pPr lvl="2" algn="ctr" rtl="0">
              <a:spcBef>
                <a:spcPts val="0"/>
              </a:spcBef>
              <a:buClr>
                <a:srgbClr val="3796BF"/>
              </a:buClr>
              <a:buSzPct val="100000"/>
              <a:buFont typeface="Oswald"/>
              <a:defRPr sz="2400">
                <a:solidFill>
                  <a:srgbClr val="3796BF"/>
                </a:solidFill>
                <a:latin typeface="Oswald"/>
                <a:ea typeface="Oswald"/>
                <a:cs typeface="Oswald"/>
                <a:sym typeface="Oswald"/>
              </a:defRPr>
            </a:lvl3pPr>
            <a:lvl4pPr lvl="3" algn="ctr" rtl="0">
              <a:spcBef>
                <a:spcPts val="0"/>
              </a:spcBef>
              <a:buClr>
                <a:srgbClr val="3796BF"/>
              </a:buClr>
              <a:buSzPct val="100000"/>
              <a:buFont typeface="Oswald"/>
              <a:defRPr sz="2400">
                <a:solidFill>
                  <a:srgbClr val="3796BF"/>
                </a:solidFill>
                <a:latin typeface="Oswald"/>
                <a:ea typeface="Oswald"/>
                <a:cs typeface="Oswald"/>
                <a:sym typeface="Oswald"/>
              </a:defRPr>
            </a:lvl4pPr>
            <a:lvl5pPr lvl="4" algn="ctr" rtl="0">
              <a:spcBef>
                <a:spcPts val="0"/>
              </a:spcBef>
              <a:buClr>
                <a:srgbClr val="3796BF"/>
              </a:buClr>
              <a:buSzPct val="100000"/>
              <a:buFont typeface="Oswald"/>
              <a:defRPr sz="2400">
                <a:solidFill>
                  <a:srgbClr val="3796BF"/>
                </a:solidFill>
                <a:latin typeface="Oswald"/>
                <a:ea typeface="Oswald"/>
                <a:cs typeface="Oswald"/>
                <a:sym typeface="Oswald"/>
              </a:defRPr>
            </a:lvl5pPr>
            <a:lvl6pPr lvl="5" algn="ctr" rtl="0">
              <a:spcBef>
                <a:spcPts val="0"/>
              </a:spcBef>
              <a:buClr>
                <a:srgbClr val="3796BF"/>
              </a:buClr>
              <a:buSzPct val="100000"/>
              <a:buFont typeface="Oswald"/>
              <a:defRPr sz="2400">
                <a:solidFill>
                  <a:srgbClr val="3796BF"/>
                </a:solidFill>
                <a:latin typeface="Oswald"/>
                <a:ea typeface="Oswald"/>
                <a:cs typeface="Oswald"/>
                <a:sym typeface="Oswald"/>
              </a:defRPr>
            </a:lvl6pPr>
            <a:lvl7pPr lvl="6" algn="ctr" rtl="0">
              <a:spcBef>
                <a:spcPts val="0"/>
              </a:spcBef>
              <a:buClr>
                <a:srgbClr val="3796BF"/>
              </a:buClr>
              <a:buSzPct val="100000"/>
              <a:buFont typeface="Oswald"/>
              <a:defRPr sz="2400">
                <a:solidFill>
                  <a:srgbClr val="3796BF"/>
                </a:solidFill>
                <a:latin typeface="Oswald"/>
                <a:ea typeface="Oswald"/>
                <a:cs typeface="Oswald"/>
                <a:sym typeface="Oswald"/>
              </a:defRPr>
            </a:lvl7pPr>
            <a:lvl8pPr lvl="7" algn="ctr" rtl="0">
              <a:spcBef>
                <a:spcPts val="0"/>
              </a:spcBef>
              <a:buClr>
                <a:srgbClr val="3796BF"/>
              </a:buClr>
              <a:buSzPct val="100000"/>
              <a:buFont typeface="Oswald"/>
              <a:defRPr sz="2400">
                <a:solidFill>
                  <a:srgbClr val="3796BF"/>
                </a:solidFill>
                <a:latin typeface="Oswald"/>
                <a:ea typeface="Oswald"/>
                <a:cs typeface="Oswald"/>
                <a:sym typeface="Oswald"/>
              </a:defRPr>
            </a:lvl8pPr>
            <a:lvl9pPr lvl="8" algn="ctr">
              <a:spcBef>
                <a:spcPts val="0"/>
              </a:spcBef>
              <a:buClr>
                <a:srgbClr val="3796BF"/>
              </a:buClr>
              <a:buSzPct val="100000"/>
              <a:buFont typeface="Oswald"/>
              <a:defRPr sz="2400">
                <a:solidFill>
                  <a:srgbClr val="3796BF"/>
                </a:solidFill>
                <a:latin typeface="Oswald"/>
                <a:ea typeface="Oswald"/>
                <a:cs typeface="Oswald"/>
                <a:sym typeface="Oswald"/>
              </a:defRPr>
            </a:lvl9pPr>
          </a:lstStyle>
          <a:p>
            <a:endParaRPr/>
          </a:p>
        </p:txBody>
      </p:sp>
      <p:grpSp>
        <p:nvGrpSpPr>
          <p:cNvPr id="39" name="Shape 39"/>
          <p:cNvGrpSpPr/>
          <p:nvPr/>
        </p:nvGrpSpPr>
        <p:grpSpPr>
          <a:xfrm>
            <a:off x="5609666" y="2185857"/>
            <a:ext cx="3534604" cy="3432787"/>
            <a:chOff x="6172200" y="2656117"/>
            <a:chExt cx="2971754" cy="2886150"/>
          </a:xfrm>
        </p:grpSpPr>
        <p:sp>
          <p:nvSpPr>
            <p:cNvPr id="40" name="Shape 4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41" name="Shape 4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rot="9208678" flipH="1">
              <a:off x="6287617" y="465770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5" name="Shape 45"/>
          <p:cNvGrpSpPr/>
          <p:nvPr/>
        </p:nvGrpSpPr>
        <p:grpSpPr>
          <a:xfrm>
            <a:off x="-22" y="-324543"/>
            <a:ext cx="3068579" cy="1910875"/>
            <a:chOff x="-32" y="-215963"/>
            <a:chExt cx="2163561" cy="1347300"/>
          </a:xfrm>
        </p:grpSpPr>
        <p:sp>
          <p:nvSpPr>
            <p:cNvPr id="46" name="Shape 46"/>
            <p:cNvSpPr/>
            <p:nvPr/>
          </p:nvSpPr>
          <p:spPr>
            <a:xfrm rot="-1591408" flipH="1">
              <a:off x="1362168" y="-63166"/>
              <a:ext cx="205102" cy="509980"/>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
        <p:cNvGrpSpPr/>
        <p:nvPr/>
      </p:nvGrpSpPr>
      <p:grpSpPr>
        <a:xfrm>
          <a:off x="0" y="0"/>
          <a:ext cx="0" cy="0"/>
          <a:chOff x="0" y="0"/>
          <a:chExt cx="0" cy="0"/>
        </a:xfrm>
      </p:grpSpPr>
      <p:grpSp>
        <p:nvGrpSpPr>
          <p:cNvPr id="52" name="Shape 52"/>
          <p:cNvGrpSpPr/>
          <p:nvPr/>
        </p:nvGrpSpPr>
        <p:grpSpPr>
          <a:xfrm>
            <a:off x="6172200" y="2656117"/>
            <a:ext cx="2971754" cy="2886150"/>
            <a:chOff x="6172200" y="2656117"/>
            <a:chExt cx="2971754" cy="2886150"/>
          </a:xfrm>
        </p:grpSpPr>
        <p:sp>
          <p:nvSpPr>
            <p:cNvPr id="53" name="Shape 53"/>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58" name="Shape 58"/>
          <p:cNvGrpSpPr/>
          <p:nvPr/>
        </p:nvGrpSpPr>
        <p:grpSpPr>
          <a:xfrm>
            <a:off x="-32" y="-228026"/>
            <a:ext cx="2163561" cy="1347300"/>
            <a:chOff x="-32" y="-215963"/>
            <a:chExt cx="2163561" cy="1347300"/>
          </a:xfrm>
        </p:grpSpPr>
        <p:sp>
          <p:nvSpPr>
            <p:cNvPr id="59" name="Shape 59"/>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4" name="Shape 64"/>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5" name="Shape 65"/>
          <p:cNvSpPr txBox="1">
            <a:spLocks noGrp="1"/>
          </p:cNvSpPr>
          <p:nvPr>
            <p:ph type="body" idx="1"/>
          </p:nvPr>
        </p:nvSpPr>
        <p:spPr>
          <a:xfrm>
            <a:off x="1031425" y="1777125"/>
            <a:ext cx="5760300" cy="252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6"/>
        <p:cNvGrpSpPr/>
        <p:nvPr/>
      </p:nvGrpSpPr>
      <p:grpSpPr>
        <a:xfrm>
          <a:off x="0" y="0"/>
          <a:ext cx="0" cy="0"/>
          <a:chOff x="0" y="0"/>
          <a:chExt cx="0" cy="0"/>
        </a:xfrm>
      </p:grpSpPr>
      <p:grpSp>
        <p:nvGrpSpPr>
          <p:cNvPr id="67" name="Shape 67"/>
          <p:cNvGrpSpPr/>
          <p:nvPr/>
        </p:nvGrpSpPr>
        <p:grpSpPr>
          <a:xfrm>
            <a:off x="6172200" y="2656117"/>
            <a:ext cx="2971754" cy="2886150"/>
            <a:chOff x="6172200" y="2656117"/>
            <a:chExt cx="2971754" cy="2886150"/>
          </a:xfrm>
        </p:grpSpPr>
        <p:sp>
          <p:nvSpPr>
            <p:cNvPr id="68" name="Shape 68"/>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69" name="Shape 69"/>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3" name="Shape 73"/>
          <p:cNvGrpSpPr/>
          <p:nvPr/>
        </p:nvGrpSpPr>
        <p:grpSpPr>
          <a:xfrm>
            <a:off x="-32" y="-228026"/>
            <a:ext cx="2163561" cy="1347300"/>
            <a:chOff x="-32" y="-215963"/>
            <a:chExt cx="2163561" cy="1347300"/>
          </a:xfrm>
        </p:grpSpPr>
        <p:sp>
          <p:nvSpPr>
            <p:cNvPr id="74" name="Shape 74"/>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79" name="Shape 79"/>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body" idx="1"/>
          </p:nvPr>
        </p:nvSpPr>
        <p:spPr>
          <a:xfrm>
            <a:off x="1031425"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81" name="Shape 81"/>
          <p:cNvSpPr txBox="1">
            <a:spLocks noGrp="1"/>
          </p:cNvSpPr>
          <p:nvPr>
            <p:ph type="body" idx="2"/>
          </p:nvPr>
        </p:nvSpPr>
        <p:spPr>
          <a:xfrm>
            <a:off x="3995772"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2"/>
        <p:cNvGrpSpPr/>
        <p:nvPr/>
      </p:nvGrpSpPr>
      <p:grpSpPr>
        <a:xfrm>
          <a:off x="0" y="0"/>
          <a:ext cx="0" cy="0"/>
          <a:chOff x="0" y="0"/>
          <a:chExt cx="0" cy="0"/>
        </a:xfrm>
      </p:grpSpPr>
      <p:grpSp>
        <p:nvGrpSpPr>
          <p:cNvPr id="83" name="Shape 83"/>
          <p:cNvGrpSpPr/>
          <p:nvPr/>
        </p:nvGrpSpPr>
        <p:grpSpPr>
          <a:xfrm>
            <a:off x="6791633" y="3181574"/>
            <a:ext cx="2352143" cy="2284388"/>
            <a:chOff x="6172200" y="2656117"/>
            <a:chExt cx="2971754" cy="2886150"/>
          </a:xfrm>
        </p:grpSpPr>
        <p:sp>
          <p:nvSpPr>
            <p:cNvPr id="84" name="Shape 84"/>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89" name="Shape 89"/>
          <p:cNvGrpSpPr/>
          <p:nvPr/>
        </p:nvGrpSpPr>
        <p:grpSpPr>
          <a:xfrm>
            <a:off x="-32" y="-228026"/>
            <a:ext cx="2163561" cy="1347300"/>
            <a:chOff x="-32" y="-215963"/>
            <a:chExt cx="2163561" cy="1347300"/>
          </a:xfrm>
        </p:grpSpPr>
        <p:sp>
          <p:nvSpPr>
            <p:cNvPr id="90" name="Shape 90"/>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95" name="Shape 95"/>
          <p:cNvSpPr txBox="1">
            <a:spLocks noGrp="1"/>
          </p:cNvSpPr>
          <p:nvPr>
            <p:ph type="title"/>
          </p:nvPr>
        </p:nvSpPr>
        <p:spPr>
          <a:xfrm>
            <a:off x="1031425" y="1149725"/>
            <a:ext cx="6321000" cy="680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6" name="Shape 96"/>
          <p:cNvSpPr txBox="1">
            <a:spLocks noGrp="1"/>
          </p:cNvSpPr>
          <p:nvPr>
            <p:ph type="body" idx="1"/>
          </p:nvPr>
        </p:nvSpPr>
        <p:spPr>
          <a:xfrm>
            <a:off x="1031425"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7" name="Shape 97"/>
          <p:cNvSpPr txBox="1">
            <a:spLocks noGrp="1"/>
          </p:cNvSpPr>
          <p:nvPr>
            <p:ph type="body" idx="2"/>
          </p:nvPr>
        </p:nvSpPr>
        <p:spPr>
          <a:xfrm>
            <a:off x="3173274"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8" name="Shape 98"/>
          <p:cNvSpPr txBox="1">
            <a:spLocks noGrp="1"/>
          </p:cNvSpPr>
          <p:nvPr>
            <p:ph type="body" idx="3"/>
          </p:nvPr>
        </p:nvSpPr>
        <p:spPr>
          <a:xfrm>
            <a:off x="5315124" y="1830425"/>
            <a:ext cx="2037599"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9"/>
        <p:cNvGrpSpPr/>
        <p:nvPr/>
      </p:nvGrpSpPr>
      <p:grpSpPr>
        <a:xfrm>
          <a:off x="0" y="0"/>
          <a:ext cx="0" cy="0"/>
          <a:chOff x="0" y="0"/>
          <a:chExt cx="0" cy="0"/>
        </a:xfrm>
      </p:grpSpPr>
      <p:grpSp>
        <p:nvGrpSpPr>
          <p:cNvPr id="100" name="Shape 100"/>
          <p:cNvGrpSpPr/>
          <p:nvPr/>
        </p:nvGrpSpPr>
        <p:grpSpPr>
          <a:xfrm>
            <a:off x="6172200" y="2656117"/>
            <a:ext cx="2971754" cy="2886150"/>
            <a:chOff x="6172200" y="2656117"/>
            <a:chExt cx="2971754" cy="2886150"/>
          </a:xfrm>
        </p:grpSpPr>
        <p:sp>
          <p:nvSpPr>
            <p:cNvPr id="101" name="Shape 101"/>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06" name="Shape 106"/>
          <p:cNvGrpSpPr/>
          <p:nvPr/>
        </p:nvGrpSpPr>
        <p:grpSpPr>
          <a:xfrm>
            <a:off x="-32" y="-228026"/>
            <a:ext cx="2163561" cy="1347300"/>
            <a:chOff x="-32" y="-215963"/>
            <a:chExt cx="2163561" cy="1347300"/>
          </a:xfrm>
        </p:grpSpPr>
        <p:sp>
          <p:nvSpPr>
            <p:cNvPr id="107" name="Shape 107"/>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109" name="Shape 109"/>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110" name="Shape 110"/>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111" name="Shape 111"/>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12" name="Shape 112"/>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113"/>
        <p:cNvGrpSpPr/>
        <p:nvPr/>
      </p:nvGrpSpPr>
      <p:grpSpPr>
        <a:xfrm>
          <a:off x="0" y="0"/>
          <a:ext cx="0" cy="0"/>
          <a:chOff x="0" y="0"/>
          <a:chExt cx="0" cy="0"/>
        </a:xfrm>
      </p:grpSpPr>
      <p:grpSp>
        <p:nvGrpSpPr>
          <p:cNvPr id="114" name="Shape 114"/>
          <p:cNvGrpSpPr/>
          <p:nvPr/>
        </p:nvGrpSpPr>
        <p:grpSpPr>
          <a:xfrm>
            <a:off x="-32" y="-228026"/>
            <a:ext cx="2163561" cy="1347300"/>
            <a:chOff x="-32" y="-215963"/>
            <a:chExt cx="2163561" cy="1347300"/>
          </a:xfrm>
        </p:grpSpPr>
        <p:sp>
          <p:nvSpPr>
            <p:cNvPr id="115" name="Shape 11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116" name="Shape 11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0" name="Shape 120"/>
          <p:cNvSpPr txBox="1">
            <a:spLocks noGrp="1"/>
          </p:cNvSpPr>
          <p:nvPr>
            <p:ph type="body" idx="1"/>
          </p:nvPr>
        </p:nvSpPr>
        <p:spPr>
          <a:xfrm>
            <a:off x="1097775" y="4025300"/>
            <a:ext cx="6948600" cy="519600"/>
          </a:xfrm>
          <a:prstGeom prst="rect">
            <a:avLst/>
          </a:prstGeom>
        </p:spPr>
        <p:txBody>
          <a:bodyPr lIns="91425" tIns="91425" rIns="91425" bIns="91425" anchor="t" anchorCtr="0"/>
          <a:lstStyle>
            <a:lvl1pPr lvl="0">
              <a:spcBef>
                <a:spcPts val="360"/>
              </a:spcBef>
              <a:buSzPct val="100000"/>
              <a:buNone/>
              <a:defRPr sz="1800"/>
            </a:lvl1pPr>
          </a:lstStyle>
          <a:p>
            <a:endParaRPr/>
          </a:p>
        </p:txBody>
      </p:sp>
      <p:grpSp>
        <p:nvGrpSpPr>
          <p:cNvPr id="121" name="Shape 121"/>
          <p:cNvGrpSpPr/>
          <p:nvPr/>
        </p:nvGrpSpPr>
        <p:grpSpPr>
          <a:xfrm>
            <a:off x="6791633" y="3181574"/>
            <a:ext cx="2352143" cy="2284388"/>
            <a:chOff x="6172200" y="2656117"/>
            <a:chExt cx="2971754" cy="2886150"/>
          </a:xfrm>
        </p:grpSpPr>
        <p:sp>
          <p:nvSpPr>
            <p:cNvPr id="122" name="Shape 122"/>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123" name="Shape 123"/>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124" name="Shape 124"/>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125" name="Shape 125"/>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126" name="Shape 12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7"/>
        <p:cNvGrpSpPr/>
        <p:nvPr/>
      </p:nvGrpSpPr>
      <p:grpSpPr>
        <a:xfrm>
          <a:off x="0" y="0"/>
          <a:ext cx="0" cy="0"/>
          <a:chOff x="0" y="0"/>
          <a:chExt cx="0" cy="0"/>
        </a:xfrm>
      </p:grpSpPr>
      <p:grpSp>
        <p:nvGrpSpPr>
          <p:cNvPr id="128" name="Shape 128"/>
          <p:cNvGrpSpPr/>
          <p:nvPr/>
        </p:nvGrpSpPr>
        <p:grpSpPr>
          <a:xfrm>
            <a:off x="6172200" y="2656117"/>
            <a:ext cx="2971754" cy="2886150"/>
            <a:chOff x="6172200" y="2656117"/>
            <a:chExt cx="2971754" cy="2886150"/>
          </a:xfrm>
        </p:grpSpPr>
        <p:sp>
          <p:nvSpPr>
            <p:cNvPr id="129" name="Shape 129"/>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34" name="Shape 134"/>
          <p:cNvGrpSpPr/>
          <p:nvPr/>
        </p:nvGrpSpPr>
        <p:grpSpPr>
          <a:xfrm>
            <a:off x="-32" y="-228026"/>
            <a:ext cx="2163561" cy="1347300"/>
            <a:chOff x="-32" y="-215963"/>
            <a:chExt cx="2163561" cy="1347300"/>
          </a:xfrm>
        </p:grpSpPr>
        <p:sp>
          <p:nvSpPr>
            <p:cNvPr id="135" name="Shape 13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1149725"/>
            <a:ext cx="5760300" cy="680700"/>
          </a:xfrm>
          <a:prstGeom prst="rect">
            <a:avLst/>
          </a:prstGeom>
          <a:noFill/>
          <a:ln>
            <a:noFill/>
          </a:ln>
        </p:spPr>
        <p:txBody>
          <a:bodyPr lIns="91425" tIns="91425" rIns="91425" bIns="91425" anchor="b" anchorCtr="0"/>
          <a:lstStyle>
            <a:lvl1pPr lvl="0">
              <a:spcBef>
                <a:spcPts val="0"/>
              </a:spcBef>
              <a:buClr>
                <a:srgbClr val="3796BF"/>
              </a:buClr>
              <a:buSzPct val="100000"/>
              <a:buFont typeface="Oswald"/>
              <a:buNone/>
              <a:defRPr sz="3000" b="1">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1031425" y="1777125"/>
            <a:ext cx="5760300" cy="2521200"/>
          </a:xfrm>
          <a:prstGeom prst="rect">
            <a:avLst/>
          </a:prstGeom>
          <a:noFill/>
          <a:ln>
            <a:noFill/>
          </a:ln>
        </p:spPr>
        <p:txBody>
          <a:bodyPr lIns="91425" tIns="91425" rIns="91425" bIns="91425" anchor="t" anchorCtr="0"/>
          <a:lstStyle>
            <a:lvl1pPr lvl="0">
              <a:spcBef>
                <a:spcPts val="60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1pPr>
            <a:lvl2pPr lvl="1">
              <a:spcBef>
                <a:spcPts val="48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2pPr>
            <a:lvl3pPr lvl="2">
              <a:spcBef>
                <a:spcPts val="48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3pPr>
            <a:lvl4pPr lvl="3">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4pPr>
            <a:lvl5pPr lvl="4">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5pPr>
            <a:lvl6pPr lvl="5">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6pPr>
            <a:lvl7pPr lvl="6">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7pPr>
            <a:lvl8pPr lvl="7">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8pPr>
            <a:lvl9pPr lvl="8">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685800" y="2753825"/>
            <a:ext cx="5671500" cy="1159800"/>
          </a:xfrm>
          <a:prstGeom prst="rect">
            <a:avLst/>
          </a:prstGeom>
        </p:spPr>
        <p:txBody>
          <a:bodyPr lIns="91425" tIns="91425" rIns="91425" bIns="91425" anchor="b" anchorCtr="0">
            <a:noAutofit/>
          </a:bodyPr>
          <a:lstStyle/>
          <a:p>
            <a:pPr lvl="0">
              <a:spcBef>
                <a:spcPts val="0"/>
              </a:spcBef>
              <a:buNone/>
            </a:pPr>
            <a:r>
              <a:rPr lang="en"/>
              <a:t>Dine-N-Dash</a:t>
            </a:r>
          </a:p>
        </p:txBody>
      </p:sp>
      <p:sp>
        <p:nvSpPr>
          <p:cNvPr id="158" name="Shape 158"/>
          <p:cNvSpPr txBox="1"/>
          <p:nvPr/>
        </p:nvSpPr>
        <p:spPr>
          <a:xfrm>
            <a:off x="918525" y="4000275"/>
            <a:ext cx="3612600" cy="808200"/>
          </a:xfrm>
          <a:prstGeom prst="rect">
            <a:avLst/>
          </a:prstGeom>
          <a:noFill/>
          <a:ln>
            <a:noFill/>
          </a:ln>
        </p:spPr>
        <p:txBody>
          <a:bodyPr lIns="91425" tIns="91425" rIns="91425" bIns="91425" anchor="t" anchorCtr="0">
            <a:noAutofit/>
          </a:bodyPr>
          <a:lstStyle/>
          <a:p>
            <a:pPr lvl="0">
              <a:spcBef>
                <a:spcPts val="0"/>
              </a:spcBef>
              <a:buNone/>
            </a:pPr>
            <a:r>
              <a:rPr lang="en" sz="3000" b="1">
                <a:solidFill>
                  <a:schemeClr val="lt1"/>
                </a:solidFill>
                <a:latin typeface="Oswald"/>
                <a:ea typeface="Oswald"/>
                <a:cs typeface="Oswald"/>
                <a:sym typeface="Oswald"/>
              </a:rPr>
              <a:t>“Get In, Get Out”</a:t>
            </a:r>
          </a:p>
        </p:txBody>
      </p:sp>
      <p:pic>
        <p:nvPicPr>
          <p:cNvPr id="159" name="Shape 159"/>
          <p:cNvPicPr preferRelativeResize="0"/>
          <p:nvPr/>
        </p:nvPicPr>
        <p:blipFill rotWithShape="1">
          <a:blip r:embed="rId3">
            <a:alphaModFix/>
          </a:blip>
          <a:srcRect l="5323" t="11504" r="3527"/>
          <a:stretch/>
        </p:blipFill>
        <p:spPr>
          <a:xfrm>
            <a:off x="2506624" y="764625"/>
            <a:ext cx="4130774" cy="2167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aphicFrame>
        <p:nvGraphicFramePr>
          <p:cNvPr id="228" name="Shape 228"/>
          <p:cNvGraphicFramePr/>
          <p:nvPr/>
        </p:nvGraphicFramePr>
        <p:xfrm>
          <a:off x="431650" y="439631"/>
          <a:ext cx="7639800" cy="3523250"/>
        </p:xfrm>
        <a:graphic>
          <a:graphicData uri="http://schemas.openxmlformats.org/drawingml/2006/table">
            <a:tbl>
              <a:tblPr>
                <a:noFill/>
                <a:tableStyleId>{0943AB42-CAE0-41BB-99FD-F34FC0AFECFB}</a:tableStyleId>
              </a:tblPr>
              <a:tblGrid>
                <a:gridCol w="2043175">
                  <a:extLst>
                    <a:ext uri="{9D8B030D-6E8A-4147-A177-3AD203B41FA5}">
                      <a16:colId xmlns:a16="http://schemas.microsoft.com/office/drawing/2014/main" val="20000"/>
                    </a:ext>
                  </a:extLst>
                </a:gridCol>
                <a:gridCol w="1510500">
                  <a:extLst>
                    <a:ext uri="{9D8B030D-6E8A-4147-A177-3AD203B41FA5}">
                      <a16:colId xmlns:a16="http://schemas.microsoft.com/office/drawing/2014/main" val="20001"/>
                    </a:ext>
                  </a:extLst>
                </a:gridCol>
                <a:gridCol w="1572375">
                  <a:extLst>
                    <a:ext uri="{9D8B030D-6E8A-4147-A177-3AD203B41FA5}">
                      <a16:colId xmlns:a16="http://schemas.microsoft.com/office/drawing/2014/main" val="20002"/>
                    </a:ext>
                  </a:extLst>
                </a:gridCol>
                <a:gridCol w="2513750">
                  <a:extLst>
                    <a:ext uri="{9D8B030D-6E8A-4147-A177-3AD203B41FA5}">
                      <a16:colId xmlns:a16="http://schemas.microsoft.com/office/drawing/2014/main" val="20003"/>
                    </a:ext>
                  </a:extLst>
                </a:gridCol>
              </a:tblGrid>
              <a:tr h="915550">
                <a:tc>
                  <a:txBody>
                    <a:bodyPr/>
                    <a:lstStyle/>
                    <a:p>
                      <a:pPr lvl="0">
                        <a:spcBef>
                          <a:spcPts val="0"/>
                        </a:spcBef>
                        <a:buNone/>
                      </a:pPr>
                      <a:endParaRPr sz="300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3000">
                          <a:solidFill>
                            <a:srgbClr val="607896"/>
                          </a:solidFill>
                          <a:latin typeface="Roboto Condensed"/>
                          <a:ea typeface="Roboto Condensed"/>
                          <a:cs typeface="Roboto Condensed"/>
                          <a:sym typeface="Roboto Condensed"/>
                        </a:rPr>
                        <a:t>Split Bill</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3000">
                          <a:solidFill>
                            <a:srgbClr val="607896"/>
                          </a:solidFill>
                          <a:latin typeface="Roboto Condensed"/>
                          <a:ea typeface="Roboto Condensed"/>
                          <a:cs typeface="Roboto Condensed"/>
                          <a:sym typeface="Roboto Condensed"/>
                        </a:rPr>
                        <a:t>Mobile Payment</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3000">
                          <a:solidFill>
                            <a:srgbClr val="607896"/>
                          </a:solidFill>
                          <a:latin typeface="Roboto Condensed"/>
                          <a:ea typeface="Roboto Condensed"/>
                          <a:cs typeface="Roboto Condensed"/>
                          <a:sym typeface="Roboto Condensed"/>
                        </a:rPr>
                        <a:t>Pay Simultaneously</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solidFill>
                      <a:prstDash val="solid"/>
                      <a:round/>
                      <a:headEnd type="none" w="med" len="med"/>
                      <a:tailEnd type="none" w="med" len="med"/>
                    </a:lnB>
                  </a:tcPr>
                </a:tc>
                <a:extLst>
                  <a:ext uri="{0D108BD9-81ED-4DB2-BD59-A6C34878D82A}">
                    <a16:rowId xmlns:a16="http://schemas.microsoft.com/office/drawing/2014/main" val="10000"/>
                  </a:ext>
                </a:extLst>
              </a:tr>
              <a:tr h="648575">
                <a:tc>
                  <a:txBody>
                    <a:bodyPr/>
                    <a:lstStyle/>
                    <a:p>
                      <a:pPr lvl="0" algn="r">
                        <a:spcBef>
                          <a:spcPts val="0"/>
                        </a:spcBef>
                        <a:buNone/>
                      </a:pPr>
                      <a:r>
                        <a:rPr lang="en" sz="3000">
                          <a:solidFill>
                            <a:srgbClr val="607896"/>
                          </a:solidFill>
                          <a:latin typeface="Roboto Condensed"/>
                          <a:ea typeface="Roboto Condensed"/>
                          <a:cs typeface="Roboto Condensed"/>
                          <a:sym typeface="Roboto Condensed"/>
                        </a:rPr>
                        <a:t>Splitwise</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a:spcBef>
                          <a:spcPts val="0"/>
                        </a:spcBef>
                        <a:buClr>
                          <a:schemeClr val="dk1"/>
                        </a:buClr>
                        <a:buSzPct val="36666"/>
                        <a:buFont typeface="Arial"/>
                        <a:buNone/>
                      </a:pPr>
                      <a:r>
                        <a:rPr lang="en" sz="3000" b="1">
                          <a:solidFill>
                            <a:srgbClr val="FF9900"/>
                          </a:solidFill>
                          <a:latin typeface="Roboto Condensed"/>
                          <a:ea typeface="Roboto Condensed"/>
                          <a:cs typeface="Roboto Condensed"/>
                          <a:sym typeface="Roboto Condensed"/>
                        </a:rPr>
                        <a:t>✔</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a:spcBef>
                          <a:spcPts val="0"/>
                        </a:spcBef>
                        <a:buNone/>
                      </a:pPr>
                      <a:endParaRPr sz="3000" b="1">
                        <a:solidFill>
                          <a:srgbClr val="FF9900"/>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a:spcBef>
                          <a:spcPts val="0"/>
                        </a:spcBef>
                        <a:buClr>
                          <a:schemeClr val="dk1"/>
                        </a:buClr>
                        <a:buSzPct val="36666"/>
                        <a:buFont typeface="Arial"/>
                        <a:buNone/>
                      </a:pPr>
                      <a:endParaRPr sz="3000" b="1">
                        <a:solidFill>
                          <a:srgbClr val="FF9900"/>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extLst>
                  <a:ext uri="{0D108BD9-81ED-4DB2-BD59-A6C34878D82A}">
                    <a16:rowId xmlns:a16="http://schemas.microsoft.com/office/drawing/2014/main" val="10001"/>
                  </a:ext>
                </a:extLst>
              </a:tr>
              <a:tr h="557250">
                <a:tc>
                  <a:txBody>
                    <a:bodyPr/>
                    <a:lstStyle/>
                    <a:p>
                      <a:pPr lvl="0" algn="r" rtl="0">
                        <a:spcBef>
                          <a:spcPts val="0"/>
                        </a:spcBef>
                        <a:buNone/>
                      </a:pPr>
                      <a:r>
                        <a:rPr lang="en" sz="3000">
                          <a:solidFill>
                            <a:srgbClr val="607896"/>
                          </a:solidFill>
                          <a:latin typeface="Roboto Condensed"/>
                          <a:ea typeface="Roboto Condensed"/>
                          <a:cs typeface="Roboto Condensed"/>
                          <a:sym typeface="Roboto Condensed"/>
                        </a:rPr>
                        <a:t>Amazon Go</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rtl="0">
                        <a:spcBef>
                          <a:spcPts val="0"/>
                        </a:spcBef>
                        <a:buNone/>
                      </a:pPr>
                      <a:endParaRPr sz="3000" b="1">
                        <a:solidFill>
                          <a:srgbClr val="FF9900"/>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rtl="0">
                        <a:spcBef>
                          <a:spcPts val="0"/>
                        </a:spcBef>
                        <a:buClr>
                          <a:schemeClr val="dk1"/>
                        </a:buClr>
                        <a:buSzPct val="36666"/>
                        <a:buFont typeface="Arial"/>
                        <a:buNone/>
                      </a:pPr>
                      <a:r>
                        <a:rPr lang="en" sz="3000" b="1">
                          <a:solidFill>
                            <a:srgbClr val="FF9900"/>
                          </a:solidFill>
                          <a:latin typeface="Roboto Condensed"/>
                          <a:ea typeface="Roboto Condensed"/>
                          <a:cs typeface="Roboto Condensed"/>
                          <a:sym typeface="Roboto Condensed"/>
                        </a:rPr>
                        <a:t>✔</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rtl="0">
                        <a:spcBef>
                          <a:spcPts val="0"/>
                        </a:spcBef>
                        <a:buNone/>
                      </a:pPr>
                      <a:endParaRPr sz="3000" b="1">
                        <a:solidFill>
                          <a:srgbClr val="FF9900"/>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extLst>
                  <a:ext uri="{0D108BD9-81ED-4DB2-BD59-A6C34878D82A}">
                    <a16:rowId xmlns:a16="http://schemas.microsoft.com/office/drawing/2014/main" val="10002"/>
                  </a:ext>
                </a:extLst>
              </a:tr>
              <a:tr h="523150">
                <a:tc>
                  <a:txBody>
                    <a:bodyPr/>
                    <a:lstStyle/>
                    <a:p>
                      <a:pPr lvl="0" algn="r" rtl="0">
                        <a:spcBef>
                          <a:spcPts val="0"/>
                        </a:spcBef>
                        <a:buNone/>
                      </a:pPr>
                      <a:r>
                        <a:rPr lang="en" sz="3000">
                          <a:solidFill>
                            <a:srgbClr val="607896"/>
                          </a:solidFill>
                          <a:latin typeface="Roboto Condensed"/>
                          <a:ea typeface="Roboto Condensed"/>
                          <a:cs typeface="Roboto Condensed"/>
                          <a:sym typeface="Roboto Condensed"/>
                        </a:rPr>
                        <a:t>Ziosk</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rtl="0">
                        <a:spcBef>
                          <a:spcPts val="0"/>
                        </a:spcBef>
                        <a:buNone/>
                      </a:pPr>
                      <a:r>
                        <a:rPr lang="en" sz="3000" b="1">
                          <a:solidFill>
                            <a:srgbClr val="FF9900"/>
                          </a:solidFill>
                          <a:latin typeface="Roboto Condensed"/>
                          <a:ea typeface="Roboto Condensed"/>
                          <a:cs typeface="Roboto Condensed"/>
                          <a:sym typeface="Roboto Condensed"/>
                        </a:rPr>
                        <a:t>✔</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rtl="0">
                        <a:spcBef>
                          <a:spcPts val="0"/>
                        </a:spcBef>
                        <a:buNone/>
                      </a:pPr>
                      <a:r>
                        <a:rPr lang="en" sz="3000" b="1">
                          <a:solidFill>
                            <a:srgbClr val="FF9900"/>
                          </a:solidFill>
                          <a:latin typeface="Roboto Condensed"/>
                          <a:ea typeface="Roboto Condensed"/>
                          <a:cs typeface="Roboto Condensed"/>
                          <a:sym typeface="Roboto Condensed"/>
                        </a:rPr>
                        <a:t>✔</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rtl="0">
                        <a:spcBef>
                          <a:spcPts val="0"/>
                        </a:spcBef>
                        <a:buNone/>
                      </a:pPr>
                      <a:endParaRPr sz="3000" b="1">
                        <a:solidFill>
                          <a:srgbClr val="FF9900"/>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extLst>
                  <a:ext uri="{0D108BD9-81ED-4DB2-BD59-A6C34878D82A}">
                    <a16:rowId xmlns:a16="http://schemas.microsoft.com/office/drawing/2014/main" val="10003"/>
                  </a:ext>
                </a:extLst>
              </a:tr>
              <a:tr h="634425">
                <a:tc>
                  <a:txBody>
                    <a:bodyPr/>
                    <a:lstStyle/>
                    <a:p>
                      <a:pPr lvl="0" algn="r" rtl="0">
                        <a:spcBef>
                          <a:spcPts val="0"/>
                        </a:spcBef>
                        <a:buNone/>
                      </a:pPr>
                      <a:r>
                        <a:rPr lang="en" sz="3000">
                          <a:solidFill>
                            <a:srgbClr val="607896"/>
                          </a:solidFill>
                          <a:latin typeface="Roboto Condensed"/>
                          <a:ea typeface="Roboto Condensed"/>
                          <a:cs typeface="Roboto Condensed"/>
                          <a:sym typeface="Roboto Condensed"/>
                        </a:rPr>
                        <a:t>Dine-N-Dash</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rtl="0">
                        <a:spcBef>
                          <a:spcPts val="0"/>
                        </a:spcBef>
                        <a:buClr>
                          <a:schemeClr val="dk1"/>
                        </a:buClr>
                        <a:buSzPct val="36666"/>
                        <a:buFont typeface="Arial"/>
                        <a:buNone/>
                      </a:pPr>
                      <a:r>
                        <a:rPr lang="en" sz="3000" b="1">
                          <a:solidFill>
                            <a:srgbClr val="FF9900"/>
                          </a:solidFill>
                          <a:latin typeface="Roboto Condensed"/>
                          <a:ea typeface="Roboto Condensed"/>
                          <a:cs typeface="Roboto Condensed"/>
                          <a:sym typeface="Roboto Condensed"/>
                        </a:rPr>
                        <a:t>✔</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rtl="0">
                        <a:spcBef>
                          <a:spcPts val="0"/>
                        </a:spcBef>
                        <a:buClr>
                          <a:schemeClr val="dk1"/>
                        </a:buClr>
                        <a:buSzPct val="36666"/>
                        <a:buFont typeface="Arial"/>
                        <a:buNone/>
                      </a:pPr>
                      <a:r>
                        <a:rPr lang="en" sz="3000" b="1">
                          <a:solidFill>
                            <a:srgbClr val="FF9900"/>
                          </a:solidFill>
                          <a:latin typeface="Roboto Condensed"/>
                          <a:ea typeface="Roboto Condensed"/>
                          <a:cs typeface="Roboto Condensed"/>
                          <a:sym typeface="Roboto Condensed"/>
                        </a:rPr>
                        <a:t>✔</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tc>
                  <a:txBody>
                    <a:bodyPr/>
                    <a:lstStyle/>
                    <a:p>
                      <a:pPr lvl="0" algn="ctr" rtl="0">
                        <a:spcBef>
                          <a:spcPts val="0"/>
                        </a:spcBef>
                        <a:buClr>
                          <a:schemeClr val="dk1"/>
                        </a:buClr>
                        <a:buSzPct val="36666"/>
                        <a:buFont typeface="Arial"/>
                        <a:buNone/>
                      </a:pPr>
                      <a:r>
                        <a:rPr lang="en" sz="3000" b="1">
                          <a:solidFill>
                            <a:srgbClr val="FF9900"/>
                          </a:solidFill>
                          <a:latin typeface="Roboto Condensed"/>
                          <a:ea typeface="Roboto Condensed"/>
                          <a:cs typeface="Roboto Condensed"/>
                          <a:sym typeface="Roboto Condensed"/>
                        </a:rPr>
                        <a:t>✔</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alpha val="0"/>
                        </a:srgbClr>
                      </a:solidFill>
                      <a:prstDash val="solid"/>
                      <a:round/>
                      <a:headEnd type="none" w="med" len="med"/>
                      <a:tailEnd type="none" w="med" len="med"/>
                    </a:lnT>
                    <a:lnB w="38100" cap="flat" cmpd="sng">
                      <a:solidFill>
                        <a:srgbClr val="C0E7F6">
                          <a:alpha val="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508900" y="1529750"/>
            <a:ext cx="5760300" cy="2721600"/>
          </a:xfrm>
          <a:prstGeom prst="rect">
            <a:avLst/>
          </a:prstGeom>
        </p:spPr>
        <p:txBody>
          <a:bodyPr lIns="91425" tIns="91425" rIns="91425" bIns="91425" anchor="b" anchorCtr="0">
            <a:noAutofit/>
          </a:bodyPr>
          <a:lstStyle/>
          <a:p>
            <a:pPr lvl="0">
              <a:spcBef>
                <a:spcPts val="0"/>
              </a:spcBef>
              <a:buNone/>
            </a:pPr>
            <a:r>
              <a:rPr lang="en">
                <a:solidFill>
                  <a:srgbClr val="FFFFFF"/>
                </a:solidFill>
              </a:rPr>
              <a:t>Stickers</a:t>
            </a:r>
          </a:p>
          <a:p>
            <a:pPr lvl="0">
              <a:spcBef>
                <a:spcPts val="0"/>
              </a:spcBef>
              <a:buNone/>
            </a:pPr>
            <a:endParaRPr>
              <a:solidFill>
                <a:srgbClr val="FFFFFF"/>
              </a:solidFill>
            </a:endParaRPr>
          </a:p>
          <a:p>
            <a:pPr lvl="0">
              <a:spcBef>
                <a:spcPts val="0"/>
              </a:spcBef>
              <a:buNone/>
            </a:pPr>
            <a:r>
              <a:rPr lang="en">
                <a:solidFill>
                  <a:srgbClr val="FFFFFF"/>
                </a:solidFill>
              </a:rPr>
              <a:t>Word of Mouth / Social Media</a:t>
            </a:r>
          </a:p>
          <a:p>
            <a:pPr lvl="0">
              <a:spcBef>
                <a:spcPts val="0"/>
              </a:spcBef>
              <a:buNone/>
            </a:pPr>
            <a:endParaRPr>
              <a:solidFill>
                <a:srgbClr val="FFFFFF"/>
              </a:solidFill>
            </a:endParaRPr>
          </a:p>
          <a:p>
            <a:pPr lvl="0">
              <a:spcBef>
                <a:spcPts val="0"/>
              </a:spcBef>
              <a:buNone/>
            </a:pPr>
            <a:r>
              <a:rPr lang="en">
                <a:solidFill>
                  <a:srgbClr val="FFFFFF"/>
                </a:solidFill>
              </a:rPr>
              <a:t>Pay to get featured in App Store</a:t>
            </a:r>
          </a:p>
        </p:txBody>
      </p:sp>
      <p:pic>
        <p:nvPicPr>
          <p:cNvPr id="234" name="Shape 234"/>
          <p:cNvPicPr preferRelativeResize="0"/>
          <p:nvPr/>
        </p:nvPicPr>
        <p:blipFill>
          <a:blip r:embed="rId3">
            <a:alphaModFix/>
          </a:blip>
          <a:stretch>
            <a:fillRect/>
          </a:stretch>
        </p:blipFill>
        <p:spPr>
          <a:xfrm>
            <a:off x="5396199" y="304025"/>
            <a:ext cx="3408600" cy="233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ctrTitle"/>
          </p:nvPr>
        </p:nvSpPr>
        <p:spPr>
          <a:xfrm>
            <a:off x="685800" y="2325200"/>
            <a:ext cx="5671500" cy="1159800"/>
          </a:xfrm>
          <a:prstGeom prst="rect">
            <a:avLst/>
          </a:prstGeom>
        </p:spPr>
        <p:txBody>
          <a:bodyPr lIns="91425" tIns="91425" rIns="91425" bIns="91425" anchor="b" anchorCtr="0">
            <a:noAutofit/>
          </a:bodyPr>
          <a:lstStyle/>
          <a:p>
            <a:pPr lvl="0" rtl="0">
              <a:spcBef>
                <a:spcPts val="0"/>
              </a:spcBef>
              <a:buNone/>
            </a:pPr>
            <a:r>
              <a:rPr lang="en" sz="6000">
                <a:solidFill>
                  <a:srgbClr val="FF9900"/>
                </a:solidFill>
              </a:rPr>
              <a:t>THANKS!</a:t>
            </a:r>
          </a:p>
        </p:txBody>
      </p:sp>
      <p:sp>
        <p:nvSpPr>
          <p:cNvPr id="240" name="Shape 240"/>
          <p:cNvSpPr txBox="1">
            <a:spLocks noGrp="1"/>
          </p:cNvSpPr>
          <p:nvPr>
            <p:ph type="subTitle" idx="4294967295"/>
          </p:nvPr>
        </p:nvSpPr>
        <p:spPr>
          <a:xfrm>
            <a:off x="685800" y="3193378"/>
            <a:ext cx="4924200" cy="1159800"/>
          </a:xfrm>
          <a:prstGeom prst="rect">
            <a:avLst/>
          </a:prstGeom>
        </p:spPr>
        <p:txBody>
          <a:bodyPr lIns="91425" tIns="91425" rIns="91425" bIns="91425" anchor="t" anchorCtr="0">
            <a:noAutofit/>
          </a:bodyPr>
          <a:lstStyle/>
          <a:p>
            <a:pPr lvl="0" rtl="0">
              <a:spcBef>
                <a:spcPts val="0"/>
              </a:spcBef>
              <a:buNone/>
            </a:pPr>
            <a:r>
              <a:rPr lang="en" sz="3600" b="1">
                <a:solidFill>
                  <a:srgbClr val="FFFFFF"/>
                </a:solidFill>
              </a:rPr>
              <a:t>Any questions?</a:t>
            </a:r>
          </a:p>
          <a:p>
            <a:pPr lvl="0" rtl="0">
              <a:spcBef>
                <a:spcPts val="0"/>
              </a:spcBef>
              <a:buNone/>
            </a:pPr>
            <a:endParaRPr/>
          </a:p>
        </p:txBody>
      </p:sp>
      <p:sp>
        <p:nvSpPr>
          <p:cNvPr id="241" name="Shape 241"/>
          <p:cNvSpPr txBox="1"/>
          <p:nvPr/>
        </p:nvSpPr>
        <p:spPr>
          <a:xfrm>
            <a:off x="4594575" y="396400"/>
            <a:ext cx="4320300" cy="605400"/>
          </a:xfrm>
          <a:prstGeom prst="rect">
            <a:avLst/>
          </a:prstGeom>
          <a:noFill/>
          <a:ln>
            <a:noFill/>
          </a:ln>
        </p:spPr>
        <p:txBody>
          <a:bodyPr lIns="91425" tIns="91425" rIns="91425" bIns="91425" anchor="t" anchorCtr="0">
            <a:noAutofit/>
          </a:bodyPr>
          <a:lstStyle/>
          <a:p>
            <a:pPr lvl="0">
              <a:spcBef>
                <a:spcPts val="0"/>
              </a:spcBef>
              <a:buNone/>
            </a:pPr>
            <a:r>
              <a:rPr lang="en" sz="3000" i="1">
                <a:solidFill>
                  <a:srgbClr val="FFFFFF"/>
                </a:solidFill>
              </a:rPr>
              <a:t>Dine-N-Dash, faster than cash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32250" y="508475"/>
            <a:ext cx="5198400" cy="2865600"/>
          </a:xfrm>
          <a:prstGeom prst="rect">
            <a:avLst/>
          </a:prstGeom>
        </p:spPr>
        <p:txBody>
          <a:bodyPr lIns="91425" tIns="91425" rIns="91425" bIns="91425" anchor="b" anchorCtr="0">
            <a:noAutofit/>
          </a:bodyPr>
          <a:lstStyle/>
          <a:p>
            <a:pPr marL="0" lvl="0" indent="0" rtl="0">
              <a:spcBef>
                <a:spcPts val="0"/>
              </a:spcBef>
              <a:buNone/>
            </a:pPr>
            <a:r>
              <a:rPr lang="en" sz="6000">
                <a:solidFill>
                  <a:srgbClr val="4BB5D9"/>
                </a:solidFill>
              </a:rPr>
              <a:t>Stuck waiting for the check?</a:t>
            </a:r>
          </a:p>
        </p:txBody>
      </p:sp>
      <p:pic>
        <p:nvPicPr>
          <p:cNvPr id="165" name="Shape 165" descr="female-customer-calling-waitress-D32BFT.jpg"/>
          <p:cNvPicPr preferRelativeResize="0"/>
          <p:nvPr/>
        </p:nvPicPr>
        <p:blipFill rotWithShape="1">
          <a:blip r:embed="rId3">
            <a:alphaModFix/>
          </a:blip>
          <a:srcRect b="6681"/>
          <a:stretch/>
        </p:blipFill>
        <p:spPr>
          <a:xfrm>
            <a:off x="192325" y="1200599"/>
            <a:ext cx="2570300" cy="3849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168475" y="2950800"/>
            <a:ext cx="4924200" cy="719100"/>
          </a:xfrm>
          <a:prstGeom prst="rect">
            <a:avLst/>
          </a:prstGeom>
        </p:spPr>
        <p:txBody>
          <a:bodyPr lIns="91425" tIns="91425" rIns="91425" bIns="91425" anchor="b" anchorCtr="0">
            <a:noAutofit/>
          </a:bodyPr>
          <a:lstStyle/>
          <a:p>
            <a:pPr lvl="0">
              <a:spcBef>
                <a:spcPts val="0"/>
              </a:spcBef>
              <a:buNone/>
            </a:pPr>
            <a:r>
              <a:rPr lang="en" sz="6000">
                <a:solidFill>
                  <a:srgbClr val="FF9900"/>
                </a:solidFill>
              </a:rPr>
              <a:t>Pay through your mobile device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p:nvPr/>
        </p:nvSpPr>
        <p:spPr>
          <a:xfrm>
            <a:off x="4159300" y="410450"/>
            <a:ext cx="2171121" cy="3963853"/>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81D1EC"/>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6" name="Shape 176"/>
          <p:cNvSpPr/>
          <p:nvPr/>
        </p:nvSpPr>
        <p:spPr>
          <a:xfrm>
            <a:off x="127300" y="1959474"/>
            <a:ext cx="3783788" cy="275282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81D1EC"/>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txBox="1"/>
          <p:nvPr/>
        </p:nvSpPr>
        <p:spPr>
          <a:xfrm>
            <a:off x="4277162" y="1518225"/>
            <a:ext cx="2066700" cy="13782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latin typeface="Oswald"/>
                <a:ea typeface="Oswald"/>
                <a:cs typeface="Oswald"/>
                <a:sym typeface="Oswald"/>
              </a:rPr>
              <a:t> Mobile App </a:t>
            </a:r>
          </a:p>
          <a:p>
            <a:pPr lvl="0">
              <a:spcBef>
                <a:spcPts val="0"/>
              </a:spcBef>
              <a:buNone/>
            </a:pPr>
            <a:r>
              <a:rPr lang="en" sz="3000">
                <a:solidFill>
                  <a:srgbClr val="FFFFFF"/>
                </a:solidFill>
                <a:latin typeface="Oswald"/>
                <a:ea typeface="Oswald"/>
                <a:cs typeface="Oswald"/>
                <a:sym typeface="Oswald"/>
              </a:rPr>
              <a:t> For Patrons</a:t>
            </a:r>
          </a:p>
        </p:txBody>
      </p:sp>
      <p:sp>
        <p:nvSpPr>
          <p:cNvPr id="178" name="Shape 178"/>
          <p:cNvSpPr txBox="1"/>
          <p:nvPr/>
        </p:nvSpPr>
        <p:spPr>
          <a:xfrm>
            <a:off x="917050" y="2282200"/>
            <a:ext cx="2738700" cy="1629300"/>
          </a:xfrm>
          <a:prstGeom prst="rect">
            <a:avLst/>
          </a:prstGeom>
          <a:noFill/>
          <a:ln>
            <a:noFill/>
          </a:ln>
        </p:spPr>
        <p:txBody>
          <a:bodyPr lIns="91425" tIns="91425" rIns="91425" bIns="91425" anchor="t" anchorCtr="0">
            <a:noAutofit/>
          </a:bodyPr>
          <a:lstStyle/>
          <a:p>
            <a:pPr lvl="0">
              <a:spcBef>
                <a:spcPts val="0"/>
              </a:spcBef>
              <a:buNone/>
            </a:pPr>
            <a:r>
              <a:rPr lang="en" sz="3600">
                <a:solidFill>
                  <a:srgbClr val="FF9900"/>
                </a:solidFill>
                <a:latin typeface="Oswald"/>
                <a:ea typeface="Oswald"/>
                <a:cs typeface="Oswald"/>
                <a:sym typeface="Oswald"/>
              </a:rPr>
              <a:t>  </a:t>
            </a:r>
            <a:r>
              <a:rPr lang="en" sz="3600">
                <a:solidFill>
                  <a:srgbClr val="FFFFFF"/>
                </a:solidFill>
                <a:latin typeface="Oswald"/>
                <a:ea typeface="Oswald"/>
                <a:cs typeface="Oswald"/>
                <a:sym typeface="Oswald"/>
              </a:rPr>
              <a:t>Web App </a:t>
            </a:r>
          </a:p>
          <a:p>
            <a:pPr lvl="0" rtl="0">
              <a:spcBef>
                <a:spcPts val="0"/>
              </a:spcBef>
              <a:buNone/>
            </a:pPr>
            <a:r>
              <a:rPr lang="en" sz="3600">
                <a:solidFill>
                  <a:srgbClr val="FFFFFF"/>
                </a:solidFill>
                <a:latin typeface="Oswald"/>
                <a:ea typeface="Oswald"/>
                <a:cs typeface="Oswald"/>
                <a:sym typeface="Oswald"/>
              </a:rPr>
              <a:t>      For  Restaurants</a:t>
            </a:r>
          </a:p>
        </p:txBody>
      </p:sp>
      <p:pic>
        <p:nvPicPr>
          <p:cNvPr id="179" name="Shape 179" descr="nfc.png"/>
          <p:cNvPicPr preferRelativeResize="0"/>
          <p:nvPr/>
        </p:nvPicPr>
        <p:blipFill>
          <a:blip r:embed="rId3">
            <a:alphaModFix/>
          </a:blip>
          <a:stretch>
            <a:fillRect/>
          </a:stretch>
        </p:blipFill>
        <p:spPr>
          <a:xfrm>
            <a:off x="6709939" y="370750"/>
            <a:ext cx="1965259" cy="1965259"/>
          </a:xfrm>
          <a:prstGeom prst="rect">
            <a:avLst/>
          </a:prstGeom>
          <a:noFill/>
          <a:ln>
            <a:noFill/>
          </a:ln>
        </p:spPr>
      </p:pic>
      <p:sp>
        <p:nvSpPr>
          <p:cNvPr id="180" name="Shape 180"/>
          <p:cNvSpPr txBox="1"/>
          <p:nvPr/>
        </p:nvSpPr>
        <p:spPr>
          <a:xfrm>
            <a:off x="6709950" y="2282200"/>
            <a:ext cx="2171100" cy="14907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latin typeface="Oswald"/>
                <a:ea typeface="Oswald"/>
                <a:cs typeface="Oswald"/>
                <a:sym typeface="Oswald"/>
              </a:rPr>
              <a:t>NFC And</a:t>
            </a:r>
          </a:p>
          <a:p>
            <a:pPr lvl="0">
              <a:spcBef>
                <a:spcPts val="0"/>
              </a:spcBef>
              <a:buNone/>
            </a:pPr>
            <a:r>
              <a:rPr lang="en" sz="3000">
                <a:solidFill>
                  <a:srgbClr val="FFFFFF"/>
                </a:solidFill>
                <a:latin typeface="Oswald"/>
                <a:ea typeface="Oswald"/>
                <a:cs typeface="Oswald"/>
                <a:sym typeface="Oswald"/>
              </a:rPr>
              <a:t>QR-Codes </a:t>
            </a:r>
          </a:p>
          <a:p>
            <a:pPr lvl="0" rtl="0">
              <a:spcBef>
                <a:spcPts val="0"/>
              </a:spcBef>
              <a:buNone/>
            </a:pPr>
            <a:r>
              <a:rPr lang="en" sz="3000">
                <a:solidFill>
                  <a:srgbClr val="FFFFFF"/>
                </a:solidFill>
                <a:latin typeface="Oswald"/>
                <a:ea typeface="Oswald"/>
                <a:cs typeface="Oswald"/>
                <a:sym typeface="Oswald"/>
              </a:rPr>
              <a:t>At The Table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p:nvPr/>
        </p:nvSpPr>
        <p:spPr>
          <a:xfrm>
            <a:off x="534025" y="421600"/>
            <a:ext cx="2285999" cy="3944218"/>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81D1EC"/>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86" name="Shape 186" descr="mockupLogin.PNG"/>
          <p:cNvPicPr preferRelativeResize="0"/>
          <p:nvPr/>
        </p:nvPicPr>
        <p:blipFill>
          <a:blip r:embed="rId3">
            <a:alphaModFix/>
          </a:blip>
          <a:stretch>
            <a:fillRect/>
          </a:stretch>
        </p:blipFill>
        <p:spPr>
          <a:xfrm>
            <a:off x="646449" y="787325"/>
            <a:ext cx="2061149" cy="3179049"/>
          </a:xfrm>
          <a:prstGeom prst="rect">
            <a:avLst/>
          </a:prstGeom>
          <a:noFill/>
          <a:ln>
            <a:noFill/>
          </a:ln>
        </p:spPr>
      </p:pic>
      <p:sp>
        <p:nvSpPr>
          <p:cNvPr id="187" name="Shape 187"/>
          <p:cNvSpPr/>
          <p:nvPr/>
        </p:nvSpPr>
        <p:spPr>
          <a:xfrm>
            <a:off x="6623762" y="562137"/>
            <a:ext cx="2285999" cy="3944218"/>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81D1EC"/>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88" name="Shape 188" descr="mockup.png"/>
          <p:cNvPicPr preferRelativeResize="0"/>
          <p:nvPr/>
        </p:nvPicPr>
        <p:blipFill>
          <a:blip r:embed="rId4">
            <a:alphaModFix/>
          </a:blip>
          <a:stretch>
            <a:fillRect/>
          </a:stretch>
        </p:blipFill>
        <p:spPr>
          <a:xfrm>
            <a:off x="6736187" y="908750"/>
            <a:ext cx="2061149" cy="3147950"/>
          </a:xfrm>
          <a:prstGeom prst="rect">
            <a:avLst/>
          </a:prstGeom>
          <a:noFill/>
          <a:ln>
            <a:noFill/>
          </a:ln>
        </p:spPr>
      </p:pic>
      <p:sp>
        <p:nvSpPr>
          <p:cNvPr id="189" name="Shape 189"/>
          <p:cNvSpPr/>
          <p:nvPr/>
        </p:nvSpPr>
        <p:spPr>
          <a:xfrm>
            <a:off x="2893112" y="1303875"/>
            <a:ext cx="3657567" cy="275282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81D1EC"/>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90" name="Shape 190" descr="mockupWebApp.PNG"/>
          <p:cNvPicPr preferRelativeResize="0"/>
          <p:nvPr/>
        </p:nvPicPr>
        <p:blipFill>
          <a:blip r:embed="rId5">
            <a:alphaModFix/>
          </a:blip>
          <a:stretch>
            <a:fillRect/>
          </a:stretch>
        </p:blipFill>
        <p:spPr>
          <a:xfrm>
            <a:off x="3038025" y="1432124"/>
            <a:ext cx="3359924" cy="209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5575150" y="103975"/>
            <a:ext cx="3280600" cy="1946048"/>
          </a:xfrm>
          <a:prstGeom prst="rect">
            <a:avLst/>
          </a:prstGeom>
          <a:noFill/>
          <a:ln>
            <a:noFill/>
          </a:ln>
        </p:spPr>
      </p:pic>
      <p:sp>
        <p:nvSpPr>
          <p:cNvPr id="196" name="Shape 196"/>
          <p:cNvSpPr txBox="1">
            <a:spLocks noGrp="1"/>
          </p:cNvSpPr>
          <p:nvPr>
            <p:ph type="ctrTitle"/>
          </p:nvPr>
        </p:nvSpPr>
        <p:spPr>
          <a:xfrm>
            <a:off x="1617400" y="659712"/>
            <a:ext cx="5074500" cy="1159800"/>
          </a:xfrm>
          <a:prstGeom prst="rect">
            <a:avLst/>
          </a:prstGeom>
        </p:spPr>
        <p:txBody>
          <a:bodyPr lIns="91425" tIns="91425" rIns="91425" bIns="91425" anchor="b" anchorCtr="0">
            <a:noAutofit/>
          </a:bodyPr>
          <a:lstStyle/>
          <a:p>
            <a:pPr lvl="0" algn="l" rtl="0">
              <a:spcBef>
                <a:spcPts val="0"/>
              </a:spcBef>
              <a:buNone/>
            </a:pPr>
            <a:r>
              <a:rPr lang="en" sz="3600">
                <a:solidFill>
                  <a:srgbClr val="FFFFFF"/>
                </a:solidFill>
              </a:rPr>
              <a:t>600,000</a:t>
            </a:r>
          </a:p>
        </p:txBody>
      </p:sp>
      <p:sp>
        <p:nvSpPr>
          <p:cNvPr id="197" name="Shape 197"/>
          <p:cNvSpPr txBox="1">
            <a:spLocks noGrp="1"/>
          </p:cNvSpPr>
          <p:nvPr>
            <p:ph type="subTitle" idx="1"/>
          </p:nvPr>
        </p:nvSpPr>
        <p:spPr>
          <a:xfrm>
            <a:off x="1865525" y="1638504"/>
            <a:ext cx="5074500" cy="784800"/>
          </a:xfrm>
          <a:prstGeom prst="rect">
            <a:avLst/>
          </a:prstGeom>
        </p:spPr>
        <p:txBody>
          <a:bodyPr lIns="91425" tIns="91425" rIns="91425" bIns="91425" anchor="t" anchorCtr="0">
            <a:noAutofit/>
          </a:bodyPr>
          <a:lstStyle/>
          <a:p>
            <a:pPr lvl="0" algn="l" rtl="0">
              <a:spcBef>
                <a:spcPts val="0"/>
              </a:spcBef>
              <a:buNone/>
            </a:pPr>
            <a:r>
              <a:rPr lang="en" sz="2400">
                <a:solidFill>
                  <a:srgbClr val="FFFFFF"/>
                </a:solidFill>
              </a:rPr>
              <a:t>That’s a lot of restaurants</a:t>
            </a:r>
          </a:p>
        </p:txBody>
      </p:sp>
      <p:sp>
        <p:nvSpPr>
          <p:cNvPr id="198" name="Shape 198"/>
          <p:cNvSpPr txBox="1">
            <a:spLocks noGrp="1"/>
          </p:cNvSpPr>
          <p:nvPr>
            <p:ph type="ctrTitle"/>
          </p:nvPr>
        </p:nvSpPr>
        <p:spPr>
          <a:xfrm>
            <a:off x="3992050" y="3552742"/>
            <a:ext cx="3023100" cy="894900"/>
          </a:xfrm>
          <a:prstGeom prst="rect">
            <a:avLst/>
          </a:prstGeom>
        </p:spPr>
        <p:txBody>
          <a:bodyPr lIns="91425" tIns="91425" rIns="91425" bIns="91425" anchor="b" anchorCtr="0">
            <a:noAutofit/>
          </a:bodyPr>
          <a:lstStyle/>
          <a:p>
            <a:pPr lvl="0" algn="l" rtl="0">
              <a:spcBef>
                <a:spcPts val="0"/>
              </a:spcBef>
              <a:buNone/>
            </a:pPr>
            <a:r>
              <a:rPr lang="en" sz="3600">
                <a:solidFill>
                  <a:srgbClr val="FFFFFF"/>
                </a:solidFill>
              </a:rPr>
              <a:t>100%</a:t>
            </a:r>
          </a:p>
        </p:txBody>
      </p:sp>
      <p:sp>
        <p:nvSpPr>
          <p:cNvPr id="199" name="Shape 199"/>
          <p:cNvSpPr txBox="1">
            <a:spLocks noGrp="1"/>
          </p:cNvSpPr>
          <p:nvPr>
            <p:ph type="subTitle" idx="1"/>
          </p:nvPr>
        </p:nvSpPr>
        <p:spPr>
          <a:xfrm>
            <a:off x="4284400" y="4201800"/>
            <a:ext cx="3023100" cy="463200"/>
          </a:xfrm>
          <a:prstGeom prst="rect">
            <a:avLst/>
          </a:prstGeom>
        </p:spPr>
        <p:txBody>
          <a:bodyPr lIns="91425" tIns="91425" rIns="91425" bIns="91425" anchor="t" anchorCtr="0">
            <a:noAutofit/>
          </a:bodyPr>
          <a:lstStyle/>
          <a:p>
            <a:pPr lvl="0" algn="l" rtl="0">
              <a:spcBef>
                <a:spcPts val="0"/>
              </a:spcBef>
              <a:buNone/>
            </a:pPr>
            <a:r>
              <a:rPr lang="en" sz="2400">
                <a:solidFill>
                  <a:srgbClr val="FFFFFF"/>
                </a:solidFill>
              </a:rPr>
              <a:t>Total success!</a:t>
            </a:r>
          </a:p>
        </p:txBody>
      </p:sp>
      <p:sp>
        <p:nvSpPr>
          <p:cNvPr id="200" name="Shape 200"/>
          <p:cNvSpPr txBox="1">
            <a:spLocks noGrp="1"/>
          </p:cNvSpPr>
          <p:nvPr>
            <p:ph type="ctrTitle"/>
          </p:nvPr>
        </p:nvSpPr>
        <p:spPr>
          <a:xfrm>
            <a:off x="2683625" y="2257762"/>
            <a:ext cx="4394700" cy="894900"/>
          </a:xfrm>
          <a:prstGeom prst="rect">
            <a:avLst/>
          </a:prstGeom>
        </p:spPr>
        <p:txBody>
          <a:bodyPr lIns="91425" tIns="91425" rIns="91425" bIns="91425" anchor="b" anchorCtr="0">
            <a:noAutofit/>
          </a:bodyPr>
          <a:lstStyle/>
          <a:p>
            <a:pPr lvl="0" algn="l" rtl="0">
              <a:spcBef>
                <a:spcPts val="0"/>
              </a:spcBef>
              <a:buNone/>
            </a:pPr>
            <a:r>
              <a:rPr lang="en" sz="3600">
                <a:solidFill>
                  <a:srgbClr val="FFFFFF"/>
                </a:solidFill>
              </a:rPr>
              <a:t>20,565,890</a:t>
            </a:r>
          </a:p>
        </p:txBody>
      </p:sp>
      <p:sp>
        <p:nvSpPr>
          <p:cNvPr id="201" name="Shape 201"/>
          <p:cNvSpPr txBox="1">
            <a:spLocks noGrp="1"/>
          </p:cNvSpPr>
          <p:nvPr>
            <p:ph type="subTitle" idx="1"/>
          </p:nvPr>
        </p:nvSpPr>
        <p:spPr>
          <a:xfrm>
            <a:off x="2941300" y="3001850"/>
            <a:ext cx="4604700" cy="463200"/>
          </a:xfrm>
          <a:prstGeom prst="rect">
            <a:avLst/>
          </a:prstGeom>
        </p:spPr>
        <p:txBody>
          <a:bodyPr lIns="91425" tIns="91425" rIns="91425" bIns="91425" anchor="t" anchorCtr="0">
            <a:noAutofit/>
          </a:bodyPr>
          <a:lstStyle/>
          <a:p>
            <a:pPr lvl="0" algn="l" rtl="0">
              <a:spcBef>
                <a:spcPts val="0"/>
              </a:spcBef>
              <a:buNone/>
            </a:pPr>
            <a:r>
              <a:rPr lang="en" sz="2400">
                <a:solidFill>
                  <a:srgbClr val="FFFFFF"/>
                </a:solidFill>
              </a:rPr>
              <a:t>And that’s a lot of college students</a:t>
            </a:r>
          </a:p>
        </p:txBody>
      </p:sp>
      <p:pic>
        <p:nvPicPr>
          <p:cNvPr id="202" name="Shape 202"/>
          <p:cNvPicPr preferRelativeResize="0"/>
          <p:nvPr/>
        </p:nvPicPr>
        <p:blipFill>
          <a:blip r:embed="rId4">
            <a:alphaModFix/>
          </a:blip>
          <a:stretch>
            <a:fillRect/>
          </a:stretch>
        </p:blipFill>
        <p:spPr>
          <a:xfrm>
            <a:off x="125112" y="1971924"/>
            <a:ext cx="1740409" cy="1211474"/>
          </a:xfrm>
          <a:prstGeom prst="rect">
            <a:avLst/>
          </a:prstGeom>
          <a:noFill/>
          <a:ln>
            <a:noFill/>
          </a:ln>
        </p:spPr>
      </p:pic>
      <p:pic>
        <p:nvPicPr>
          <p:cNvPr id="203" name="Shape 203"/>
          <p:cNvPicPr preferRelativeResize="0"/>
          <p:nvPr/>
        </p:nvPicPr>
        <p:blipFill>
          <a:blip r:embed="rId5">
            <a:alphaModFix/>
          </a:blip>
          <a:stretch>
            <a:fillRect/>
          </a:stretch>
        </p:blipFill>
        <p:spPr>
          <a:xfrm>
            <a:off x="1830775" y="3541250"/>
            <a:ext cx="2118400" cy="1285650"/>
          </a:xfrm>
          <a:prstGeom prst="rect">
            <a:avLst/>
          </a:prstGeom>
          <a:noFill/>
          <a:ln>
            <a:noFill/>
          </a:ln>
        </p:spPr>
      </p:pic>
      <p:pic>
        <p:nvPicPr>
          <p:cNvPr id="204" name="Shape 204"/>
          <p:cNvPicPr preferRelativeResize="0"/>
          <p:nvPr/>
        </p:nvPicPr>
        <p:blipFill>
          <a:blip r:embed="rId6">
            <a:alphaModFix/>
          </a:blip>
          <a:stretch>
            <a:fillRect/>
          </a:stretch>
        </p:blipFill>
        <p:spPr>
          <a:xfrm>
            <a:off x="342709" y="3552750"/>
            <a:ext cx="1305228" cy="1285650"/>
          </a:xfrm>
          <a:prstGeom prst="rect">
            <a:avLst/>
          </a:prstGeom>
          <a:noFill/>
          <a:ln>
            <a:noFill/>
          </a:ln>
        </p:spPr>
      </p:pic>
      <p:pic>
        <p:nvPicPr>
          <p:cNvPr id="205" name="Shape 205"/>
          <p:cNvPicPr preferRelativeResize="0"/>
          <p:nvPr/>
        </p:nvPicPr>
        <p:blipFill>
          <a:blip r:embed="rId7">
            <a:alphaModFix/>
          </a:blip>
          <a:stretch>
            <a:fillRect/>
          </a:stretch>
        </p:blipFill>
        <p:spPr>
          <a:xfrm>
            <a:off x="342699" y="436958"/>
            <a:ext cx="1305249" cy="12777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9"/>
        <p:cNvGrpSpPr/>
        <p:nvPr/>
      </p:nvGrpSpPr>
      <p:grpSpPr>
        <a:xfrm>
          <a:off x="0" y="0"/>
          <a:ext cx="0" cy="0"/>
          <a:chOff x="0" y="0"/>
          <a:chExt cx="0" cy="0"/>
        </a:xfrm>
      </p:grpSpPr>
      <p:sp>
        <p:nvSpPr>
          <p:cNvPr id="210" name="Shape 210"/>
          <p:cNvSpPr txBox="1">
            <a:spLocks noGrp="1"/>
          </p:cNvSpPr>
          <p:nvPr>
            <p:ph type="ctrTitle"/>
          </p:nvPr>
        </p:nvSpPr>
        <p:spPr>
          <a:xfrm>
            <a:off x="685800" y="2802800"/>
            <a:ext cx="6285900" cy="1110900"/>
          </a:xfrm>
          <a:prstGeom prst="rect">
            <a:avLst/>
          </a:prstGeom>
        </p:spPr>
        <p:txBody>
          <a:bodyPr lIns="91425" tIns="91425" rIns="91425" bIns="91425" anchor="b" anchorCtr="0">
            <a:noAutofit/>
          </a:bodyPr>
          <a:lstStyle/>
          <a:p>
            <a:pPr lvl="0">
              <a:spcBef>
                <a:spcPts val="0"/>
              </a:spcBef>
              <a:buNone/>
            </a:pPr>
            <a:r>
              <a:rPr lang="en"/>
              <a:t>Restaurant managers</a:t>
            </a:r>
          </a:p>
        </p:txBody>
      </p:sp>
      <p:pic>
        <p:nvPicPr>
          <p:cNvPr id="211" name="Shape 211"/>
          <p:cNvPicPr preferRelativeResize="0"/>
          <p:nvPr/>
        </p:nvPicPr>
        <p:blipFill rotWithShape="1">
          <a:blip r:embed="rId3">
            <a:alphaModFix amt="80000"/>
          </a:blip>
          <a:srcRect t="5011" b="10040"/>
          <a:stretch/>
        </p:blipFill>
        <p:spPr>
          <a:xfrm>
            <a:off x="-46200" y="-76200"/>
            <a:ext cx="9236425" cy="5228700"/>
          </a:xfrm>
          <a:prstGeom prst="rect">
            <a:avLst/>
          </a:prstGeom>
          <a:noFill/>
          <a:ln>
            <a:noFill/>
          </a:ln>
        </p:spPr>
      </p:pic>
      <p:sp>
        <p:nvSpPr>
          <p:cNvPr id="212" name="Shape 212"/>
          <p:cNvSpPr txBox="1"/>
          <p:nvPr/>
        </p:nvSpPr>
        <p:spPr>
          <a:xfrm>
            <a:off x="4968850" y="3145125"/>
            <a:ext cx="3861000" cy="1612200"/>
          </a:xfrm>
          <a:prstGeom prst="rect">
            <a:avLst/>
          </a:prstGeom>
          <a:noFill/>
          <a:ln>
            <a:noFill/>
          </a:ln>
        </p:spPr>
        <p:txBody>
          <a:bodyPr lIns="91425" tIns="91425" rIns="91425" bIns="91425" anchor="t" anchorCtr="0">
            <a:noAutofit/>
          </a:bodyPr>
          <a:lstStyle/>
          <a:p>
            <a:pPr lvl="0" rtl="0">
              <a:spcBef>
                <a:spcPts val="0"/>
              </a:spcBef>
              <a:buNone/>
            </a:pPr>
            <a:r>
              <a:rPr lang="en" sz="3000" b="1">
                <a:solidFill>
                  <a:srgbClr val="FFFFFF"/>
                </a:solidFill>
                <a:latin typeface="Oswald"/>
                <a:ea typeface="Oswald"/>
                <a:cs typeface="Oswald"/>
                <a:sym typeface="Oswald"/>
              </a:rPr>
              <a:t>57.5% of restaurant managers agree this will increase efficiency</a:t>
            </a:r>
          </a:p>
          <a:p>
            <a:pPr lvl="0" rtl="0">
              <a:spcBef>
                <a:spcPts val="0"/>
              </a:spcBef>
              <a:buNone/>
            </a:pPr>
            <a:endParaRPr/>
          </a:p>
          <a:p>
            <a:pPr lvl="0" rt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
        <p:cNvGrpSpPr/>
        <p:nvPr/>
      </p:nvGrpSpPr>
      <p:grpSpPr>
        <a:xfrm>
          <a:off x="0" y="0"/>
          <a:ext cx="0" cy="0"/>
          <a:chOff x="0" y="0"/>
          <a:chExt cx="0" cy="0"/>
        </a:xfrm>
      </p:grpSpPr>
      <p:sp>
        <p:nvSpPr>
          <p:cNvPr id="217" name="Shape 217"/>
          <p:cNvSpPr txBox="1"/>
          <p:nvPr/>
        </p:nvSpPr>
        <p:spPr>
          <a:xfrm>
            <a:off x="2613450" y="354025"/>
            <a:ext cx="6060900" cy="1038000"/>
          </a:xfrm>
          <a:prstGeom prst="rect">
            <a:avLst/>
          </a:prstGeom>
          <a:noFill/>
          <a:ln>
            <a:noFill/>
          </a:ln>
        </p:spPr>
        <p:txBody>
          <a:bodyPr lIns="91425" tIns="91425" rIns="91425" bIns="91425" anchor="t" anchorCtr="0">
            <a:noAutofit/>
          </a:bodyPr>
          <a:lstStyle/>
          <a:p>
            <a:pPr lvl="0">
              <a:spcBef>
                <a:spcPts val="0"/>
              </a:spcBef>
              <a:buNone/>
            </a:pPr>
            <a:r>
              <a:rPr lang="en" sz="3000">
                <a:solidFill>
                  <a:srgbClr val="3796BF"/>
                </a:solidFill>
                <a:latin typeface="Oswald"/>
                <a:ea typeface="Oswald"/>
                <a:cs typeface="Oswald"/>
                <a:sym typeface="Oswald"/>
              </a:rPr>
              <a:t>Targeting high-volume restaurants, we will take a % cut from each transaction.</a:t>
            </a:r>
            <a:r>
              <a:rPr lang="en" sz="3000">
                <a:latin typeface="Oswald"/>
                <a:ea typeface="Oswald"/>
                <a:cs typeface="Oswald"/>
                <a:sym typeface="Oswald"/>
              </a:rPr>
              <a:t> </a:t>
            </a:r>
          </a:p>
          <a:p>
            <a:pPr lvl="0">
              <a:spcBef>
                <a:spcPts val="0"/>
              </a:spcBef>
              <a:buNone/>
            </a:pPr>
            <a:endParaRPr/>
          </a:p>
          <a:p>
            <a:pPr lvl="0">
              <a:spcBef>
                <a:spcPts val="0"/>
              </a:spcBef>
              <a:buNone/>
            </a:pPr>
            <a:endParaRPr/>
          </a:p>
        </p:txBody>
      </p:sp>
      <p:pic>
        <p:nvPicPr>
          <p:cNvPr id="218" name="Shape 218"/>
          <p:cNvPicPr preferRelativeResize="0"/>
          <p:nvPr/>
        </p:nvPicPr>
        <p:blipFill>
          <a:blip r:embed="rId3">
            <a:alphaModFix/>
          </a:blip>
          <a:stretch>
            <a:fillRect/>
          </a:stretch>
        </p:blipFill>
        <p:spPr>
          <a:xfrm>
            <a:off x="486025" y="1961475"/>
            <a:ext cx="4791050" cy="292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2"/>
        <p:cNvGrpSpPr/>
        <p:nvPr/>
      </p:nvGrpSpPr>
      <p:grpSpPr>
        <a:xfrm>
          <a:off x="0" y="0"/>
          <a:ext cx="0" cy="0"/>
          <a:chOff x="0" y="0"/>
          <a:chExt cx="0" cy="0"/>
        </a:xfrm>
      </p:grpSpPr>
      <p:pic>
        <p:nvPicPr>
          <p:cNvPr id="223" name="Shape 223" title="Chart"/>
          <p:cNvPicPr preferRelativeResize="0"/>
          <p:nvPr/>
        </p:nvPicPr>
        <p:blipFill>
          <a:blip r:embed="rId3">
            <a:alphaModFix/>
          </a:blip>
          <a:stretch>
            <a:fillRect/>
          </a:stretch>
        </p:blipFill>
        <p:spPr>
          <a:xfrm>
            <a:off x="671536" y="523540"/>
            <a:ext cx="7800927" cy="4096418"/>
          </a:xfrm>
          <a:prstGeom prst="rect">
            <a:avLst/>
          </a:prstGeom>
          <a:noFill/>
          <a:ln>
            <a:noFill/>
          </a:ln>
        </p:spPr>
      </p:pic>
    </p:spTree>
  </p:cSld>
  <p:clrMapOvr>
    <a:masterClrMapping/>
  </p:clrMapOvr>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636</Words>
  <Application>Microsoft Office PowerPoint</Application>
  <PresentationFormat>On-screen Show (16:9)</PresentationFormat>
  <Paragraphs>72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Oswald</vt:lpstr>
      <vt:lpstr>Arial</vt:lpstr>
      <vt:lpstr>Roboto Condensed</vt:lpstr>
      <vt:lpstr>Wolsey template</vt:lpstr>
      <vt:lpstr>Dine-N-Dash</vt:lpstr>
      <vt:lpstr>Stuck waiting for the check?</vt:lpstr>
      <vt:lpstr>Pay through your mobile device</vt:lpstr>
      <vt:lpstr>PowerPoint Presentation</vt:lpstr>
      <vt:lpstr>PowerPoint Presentation</vt:lpstr>
      <vt:lpstr>600,000</vt:lpstr>
      <vt:lpstr>Restaurant managers</vt:lpstr>
      <vt:lpstr>PowerPoint Presentation</vt:lpstr>
      <vt:lpstr>PowerPoint Presentation</vt:lpstr>
      <vt:lpstr>PowerPoint Presentation</vt:lpstr>
      <vt:lpstr>Stickers  Word of Mouth / Social Media  Pay to get featured in App Store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Dine-N-Dash</dc:title>
  <dc:creator>Abhigya Ghimire</dc:creator>
  <cp:lastModifiedBy>Abhigya Ghimire</cp:lastModifiedBy>
  <cp:revision>2</cp:revision>
  <dcterms:modified xsi:type="dcterms:W3CDTF">2017-05-06T02:53:53Z</dcterms:modified>
</cp:coreProperties>
</file>